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7" r:id="rId3"/>
    <p:sldId id="259" r:id="rId4"/>
    <p:sldId id="260" r:id="rId5"/>
    <p:sldId id="276" r:id="rId6"/>
    <p:sldId id="258" r:id="rId7"/>
    <p:sldId id="263" r:id="rId8"/>
    <p:sldId id="277" r:id="rId9"/>
    <p:sldId id="278" r:id="rId10"/>
    <p:sldId id="264" r:id="rId11"/>
    <p:sldId id="267" r:id="rId12"/>
    <p:sldId id="269" r:id="rId13"/>
    <p:sldId id="279" r:id="rId14"/>
    <p:sldId id="280" r:id="rId15"/>
    <p:sldId id="270" r:id="rId16"/>
    <p:sldId id="281" r:id="rId17"/>
    <p:sldId id="282" r:id="rId18"/>
    <p:sldId id="275" r:id="rId19"/>
  </p:sldIdLst>
  <p:sldSz cx="9144000" cy="5143500" type="screen16x9"/>
  <p:notesSz cx="6858000" cy="9144000"/>
  <p:defaultTextStyle>
    <a:defPPr>
      <a:defRPr lang="zh-CN"/>
    </a:defPPr>
    <a:lvl1pPr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342900" indent="1143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685800" indent="2286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028700" indent="3429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371600" indent="457200" algn="l" defTabSz="685800" rtl="0" eaLnBrk="0" fontAlgn="base" hangingPunct="0">
      <a:spcBef>
        <a:spcPct val="0"/>
      </a:spcBef>
      <a:spcAft>
        <a:spcPct val="0"/>
      </a:spcAft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13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43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7EEC"/>
    <a:srgbClr val="202C36"/>
    <a:srgbClr val="2E3E4D"/>
    <a:srgbClr val="1C272F"/>
    <a:srgbClr val="37B9FC"/>
    <a:srgbClr val="D4D7DB"/>
    <a:srgbClr val="0C5196"/>
    <a:srgbClr val="2EB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42" y="162"/>
      </p:cViewPr>
      <p:guideLst>
        <p:guide orient="horz" pos="164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7226D7C4-2F5A-4A34-AD37-26A7B31D22CE}" type="datetimeFigureOut">
              <a:rPr lang="zh-CN" altLang="en-US"/>
              <a:pPr>
                <a:defRPr/>
              </a:pPr>
              <a:t>2016-07-02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8F9323A0-2527-4C0C-863C-C5525163D5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65318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617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395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2091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3991828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r="-169" b="14841"/>
          <a:stretch>
            <a:fillRect/>
          </a:stretch>
        </p:blipFill>
        <p:spPr bwMode="auto">
          <a:xfrm>
            <a:off x="0" y="0"/>
            <a:ext cx="9159875" cy="519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1338239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</p:sldLayoutIdLst>
  <p:txStyles>
    <p:titleStyle>
      <a:lvl1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defTabSz="685800" rtl="0" eaLnBrk="0" fontAlgn="base" hangingPunct="0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0" fontAlgn="base" hangingPunct="0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tem.taobao.com/item.htm?spm=a230r.1.14.23.SmtIcY&amp;id=42923796746&amp;ns=1&amp;abbucket=6#detail" TargetMode="External"/><Relationship Id="rId7" Type="http://schemas.openxmlformats.org/officeDocument/2006/relationships/image" Target="../media/image43.png"/><Relationship Id="rId2" Type="http://schemas.openxmlformats.org/officeDocument/2006/relationships/hyperlink" Target="http://elinux.org/Jetson/Computer_Vision_Performance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item.taobao.com/item.htm?spm=a230r.1.14.70.FzOuOG&amp;id=528686838510&amp;ns=1&amp;abbucket=6#detai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vniqi/machine-learning/tree/master/stero_vision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13" Type="http://schemas.openxmlformats.org/officeDocument/2006/relationships/image" Target="../media/image18.emf"/><Relationship Id="rId18" Type="http://schemas.openxmlformats.org/officeDocument/2006/relationships/image" Target="../media/image23.emf"/><Relationship Id="rId3" Type="http://schemas.openxmlformats.org/officeDocument/2006/relationships/image" Target="../media/image8.emf"/><Relationship Id="rId7" Type="http://schemas.openxmlformats.org/officeDocument/2006/relationships/image" Target="../media/image12.emf"/><Relationship Id="rId12" Type="http://schemas.openxmlformats.org/officeDocument/2006/relationships/image" Target="../media/image17.emf"/><Relationship Id="rId17" Type="http://schemas.openxmlformats.org/officeDocument/2006/relationships/image" Target="../media/image22.emf"/><Relationship Id="rId2" Type="http://schemas.openxmlformats.org/officeDocument/2006/relationships/image" Target="../media/image7.emf"/><Relationship Id="rId16" Type="http://schemas.openxmlformats.org/officeDocument/2006/relationships/image" Target="../media/image2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emf"/><Relationship Id="rId11" Type="http://schemas.openxmlformats.org/officeDocument/2006/relationships/image" Target="../media/image16.emf"/><Relationship Id="rId5" Type="http://schemas.openxmlformats.org/officeDocument/2006/relationships/image" Target="../media/image10.emf"/><Relationship Id="rId15" Type="http://schemas.openxmlformats.org/officeDocument/2006/relationships/image" Target="../media/image20.emf"/><Relationship Id="rId10" Type="http://schemas.openxmlformats.org/officeDocument/2006/relationships/image" Target="../media/image15.emf"/><Relationship Id="rId19" Type="http://schemas.openxmlformats.org/officeDocument/2006/relationships/image" Target="../media/image24.emf"/><Relationship Id="rId4" Type="http://schemas.openxmlformats.org/officeDocument/2006/relationships/image" Target="../media/image9.emf"/><Relationship Id="rId9" Type="http://schemas.openxmlformats.org/officeDocument/2006/relationships/image" Target="../media/image14.emf"/><Relationship Id="rId14" Type="http://schemas.openxmlformats.org/officeDocument/2006/relationships/image" Target="../media/image19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泪滴形 40"/>
          <p:cNvSpPr/>
          <p:nvPr/>
        </p:nvSpPr>
        <p:spPr>
          <a:xfrm>
            <a:off x="3987800" y="0"/>
            <a:ext cx="5156200" cy="5156200"/>
          </a:xfrm>
          <a:prstGeom prst="teardrop">
            <a:avLst/>
          </a:prstGeom>
          <a:solidFill>
            <a:srgbClr val="202C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18436" name="文本框 7"/>
          <p:cNvSpPr txBox="1">
            <a:spLocks noChangeArrowheads="1"/>
          </p:cNvSpPr>
          <p:nvPr/>
        </p:nvSpPr>
        <p:spPr bwMode="auto">
          <a:xfrm>
            <a:off x="6102350" y="1970088"/>
            <a:ext cx="203773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b="1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双目视觉</a:t>
            </a:r>
            <a:endParaRPr lang="zh-CN" altLang="en-US" sz="3600" b="1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8437" name="文本框 9"/>
          <p:cNvSpPr txBox="1">
            <a:spLocks noChangeArrowheads="1"/>
          </p:cNvSpPr>
          <p:nvPr/>
        </p:nvSpPr>
        <p:spPr bwMode="auto">
          <a:xfrm>
            <a:off x="6161088" y="2640013"/>
            <a:ext cx="188231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Stereo Vision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6235700" y="2616200"/>
            <a:ext cx="22352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3622675" y="303213"/>
            <a:ext cx="26100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2.3 </a:t>
            </a:r>
            <a:r>
              <a:rPr lang="zh-CN" altLang="en-US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匹配算法分类</a:t>
            </a:r>
            <a:endParaRPr lang="zh-CN" altLang="en-US" sz="2400" b="1" dirty="0">
              <a:solidFill>
                <a:srgbClr val="137EEC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27431" y="1189038"/>
            <a:ext cx="8762163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137EEC">
                    <a:alpha val="0"/>
                  </a:srgbClr>
                </a:gs>
                <a:gs pos="56000">
                  <a:srgbClr val="137EEC"/>
                </a:gs>
                <a:gs pos="100000">
                  <a:srgbClr val="137EE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58" y="1190173"/>
            <a:ext cx="7606851" cy="3900098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文本框 8"/>
          <p:cNvSpPr txBox="1">
            <a:spLocks noChangeArrowheads="1"/>
          </p:cNvSpPr>
          <p:nvPr/>
        </p:nvSpPr>
        <p:spPr bwMode="auto">
          <a:xfrm>
            <a:off x="3582988" y="303213"/>
            <a:ext cx="261001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2.4 </a:t>
            </a:r>
            <a:r>
              <a:rPr lang="zh-CN" altLang="en-US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现有算法比较</a:t>
            </a:r>
            <a:endParaRPr lang="zh-CN" altLang="en-US" sz="2400" b="1" dirty="0">
              <a:solidFill>
                <a:srgbClr val="137EEC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27431" y="1189038"/>
            <a:ext cx="8762163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137EEC">
                    <a:alpha val="0"/>
                  </a:srgbClr>
                </a:gs>
                <a:gs pos="56000">
                  <a:srgbClr val="137EEC"/>
                </a:gs>
                <a:gs pos="100000">
                  <a:srgbClr val="137EE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9" y="1613199"/>
            <a:ext cx="1453515" cy="12878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638620" y="1280272"/>
            <a:ext cx="51809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原图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25" y="1613199"/>
            <a:ext cx="1499267" cy="132842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306356" y="1302525"/>
            <a:ext cx="6848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视差</a:t>
            </a:r>
            <a:r>
              <a:rPr lang="zh-CN" altLang="en-US" dirty="0" smtClean="0">
                <a:solidFill>
                  <a:schemeClr val="bg1"/>
                </a:solidFill>
              </a:rPr>
              <a:t>图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093" y="1613199"/>
            <a:ext cx="1519905" cy="134670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779661" y="1320811"/>
            <a:ext cx="130676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Opencv</a:t>
            </a:r>
            <a:r>
              <a:rPr lang="en-US" altLang="zh-CN" dirty="0" smtClean="0">
                <a:solidFill>
                  <a:schemeClr val="bg1"/>
                </a:solidFill>
              </a:rPr>
              <a:t> BM</a:t>
            </a:r>
            <a:r>
              <a:rPr lang="zh-CN" altLang="en-US" dirty="0" smtClean="0">
                <a:solidFill>
                  <a:schemeClr val="bg1"/>
                </a:solidFill>
              </a:rPr>
              <a:t>算法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7698" y="1613199"/>
            <a:ext cx="1499267" cy="132842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467698" y="1320811"/>
            <a:ext cx="148951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Opencv</a:t>
            </a: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SG</a:t>
            </a:r>
            <a:r>
              <a:rPr lang="en-US" altLang="zh-CN" dirty="0" smtClean="0">
                <a:solidFill>
                  <a:schemeClr val="bg1"/>
                </a:solidFill>
              </a:rPr>
              <a:t>BM</a:t>
            </a:r>
            <a:r>
              <a:rPr lang="zh-CN" altLang="en-US" dirty="0" smtClean="0">
                <a:solidFill>
                  <a:schemeClr val="bg1"/>
                </a:solidFill>
              </a:rPr>
              <a:t>算法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909" y="3325241"/>
            <a:ext cx="1499267" cy="132842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86018" y="3032853"/>
            <a:ext cx="166904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自己实现 </a:t>
            </a:r>
            <a:r>
              <a:rPr lang="en-US" altLang="zh-CN" dirty="0" smtClean="0">
                <a:solidFill>
                  <a:schemeClr val="bg1"/>
                </a:solidFill>
              </a:rPr>
              <a:t>pixel </a:t>
            </a:r>
            <a:r>
              <a:rPr lang="en-US" altLang="zh-CN" dirty="0">
                <a:solidFill>
                  <a:schemeClr val="bg1"/>
                </a:solidFill>
              </a:rPr>
              <a:t>match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25" y="3325241"/>
            <a:ext cx="1499267" cy="1328421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119156" y="3032853"/>
            <a:ext cx="10592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自己实现 </a:t>
            </a:r>
            <a:r>
              <a:rPr lang="en-US" altLang="zh-CN" dirty="0" smtClean="0">
                <a:solidFill>
                  <a:schemeClr val="bg1"/>
                </a:solidFill>
              </a:rPr>
              <a:t>BT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093" y="3325241"/>
            <a:ext cx="1513825" cy="1341319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900404" y="3091678"/>
            <a:ext cx="112402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自己实现 </a:t>
            </a:r>
            <a:r>
              <a:rPr lang="en-US" altLang="zh-CN" dirty="0" smtClean="0">
                <a:solidFill>
                  <a:schemeClr val="bg1"/>
                </a:solidFill>
              </a:rPr>
              <a:t>BM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233488"/>
            <a:ext cx="9144000" cy="2581275"/>
          </a:xfrm>
          <a:prstGeom prst="rect">
            <a:avLst/>
          </a:prstGeom>
          <a:solidFill>
            <a:srgbClr val="202C3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" name="同心圆 1"/>
          <p:cNvSpPr/>
          <p:nvPr/>
        </p:nvSpPr>
        <p:spPr>
          <a:xfrm>
            <a:off x="1020763" y="1962150"/>
            <a:ext cx="1309687" cy="1309688"/>
          </a:xfrm>
          <a:prstGeom prst="donut">
            <a:avLst>
              <a:gd name="adj" fmla="val 17619"/>
            </a:avLst>
          </a:prstGeom>
          <a:solidFill>
            <a:srgbClr val="137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31748" name="文本框 8"/>
          <p:cNvSpPr txBox="1">
            <a:spLocks noChangeArrowheads="1"/>
          </p:cNvSpPr>
          <p:nvPr/>
        </p:nvSpPr>
        <p:spPr bwMode="auto">
          <a:xfrm>
            <a:off x="1331913" y="2324100"/>
            <a:ext cx="68421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FFFFFF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03</a:t>
            </a:r>
            <a:endParaRPr lang="zh-CN" altLang="en-US" sz="3200" b="1">
              <a:solidFill>
                <a:srgbClr val="FFFFFF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31749" name="文本框 8"/>
          <p:cNvSpPr txBox="1">
            <a:spLocks noChangeArrowheads="1"/>
          </p:cNvSpPr>
          <p:nvPr/>
        </p:nvSpPr>
        <p:spPr bwMode="auto">
          <a:xfrm>
            <a:off x="2484438" y="2201863"/>
            <a:ext cx="11144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="1" dirty="0" smtClean="0">
                <a:solidFill>
                  <a:srgbClr val="FFFFFF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硬件平台</a:t>
            </a:r>
            <a:endParaRPr lang="zh-CN" altLang="en-US" sz="1800" b="1" dirty="0">
              <a:solidFill>
                <a:srgbClr val="FFFFFF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552700" y="2571750"/>
            <a:ext cx="3989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文本框 8"/>
          <p:cNvSpPr txBox="1">
            <a:spLocks noChangeArrowheads="1"/>
          </p:cNvSpPr>
          <p:nvPr/>
        </p:nvSpPr>
        <p:spPr bwMode="auto">
          <a:xfrm>
            <a:off x="3622675" y="303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3.1</a:t>
            </a:r>
            <a:r>
              <a:rPr lang="zh-CN" altLang="en-US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计算平台</a:t>
            </a:r>
            <a:endParaRPr lang="zh-CN" altLang="en-US" sz="2400" b="1" dirty="0">
              <a:solidFill>
                <a:srgbClr val="137EEC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27431" y="1189038"/>
            <a:ext cx="8762163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137EEC">
                    <a:alpha val="0"/>
                  </a:srgbClr>
                </a:gs>
                <a:gs pos="56000">
                  <a:srgbClr val="137EEC"/>
                </a:gs>
                <a:gs pos="100000">
                  <a:srgbClr val="137EE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 bwMode="auto">
          <a:xfrm>
            <a:off x="381881" y="1401950"/>
            <a:ext cx="2474654" cy="1783150"/>
          </a:xfrm>
          <a:prstGeom prst="rect">
            <a:avLst/>
          </a:prstGeom>
          <a:noFill/>
          <a:ln>
            <a:solidFill>
              <a:srgbClr val="137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0" name="矩形 59"/>
          <p:cNvSpPr/>
          <p:nvPr/>
        </p:nvSpPr>
        <p:spPr bwMode="auto">
          <a:xfrm>
            <a:off x="3429001" y="1398754"/>
            <a:ext cx="2576386" cy="1786346"/>
          </a:xfrm>
          <a:prstGeom prst="rect">
            <a:avLst/>
          </a:prstGeom>
          <a:noFill/>
          <a:ln>
            <a:solidFill>
              <a:srgbClr val="137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6" name="矩形 65"/>
          <p:cNvSpPr/>
          <p:nvPr/>
        </p:nvSpPr>
        <p:spPr bwMode="auto">
          <a:xfrm>
            <a:off x="6307010" y="1414464"/>
            <a:ext cx="2389441" cy="1749527"/>
          </a:xfrm>
          <a:prstGeom prst="rect">
            <a:avLst/>
          </a:prstGeom>
          <a:noFill/>
          <a:ln>
            <a:solidFill>
              <a:srgbClr val="137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7" name="矩形 66"/>
          <p:cNvSpPr/>
          <p:nvPr/>
        </p:nvSpPr>
        <p:spPr>
          <a:xfrm>
            <a:off x="381881" y="3230562"/>
            <a:ext cx="2474654" cy="1844358"/>
          </a:xfrm>
          <a:prstGeom prst="rect">
            <a:avLst/>
          </a:prstGeom>
          <a:solidFill>
            <a:srgbClr val="137EEC"/>
          </a:solidFill>
          <a:ln>
            <a:solidFill>
              <a:srgbClr val="137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70" name="矩形 69"/>
          <p:cNvSpPr/>
          <p:nvPr/>
        </p:nvSpPr>
        <p:spPr>
          <a:xfrm>
            <a:off x="6307011" y="3230666"/>
            <a:ext cx="2361502" cy="1844254"/>
          </a:xfrm>
          <a:prstGeom prst="rect">
            <a:avLst/>
          </a:prstGeom>
          <a:solidFill>
            <a:srgbClr val="137EEC"/>
          </a:solidFill>
          <a:ln>
            <a:solidFill>
              <a:srgbClr val="137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3565" name="TextBox 46"/>
          <p:cNvSpPr txBox="1">
            <a:spLocks noChangeArrowheads="1"/>
          </p:cNvSpPr>
          <p:nvPr/>
        </p:nvSpPr>
        <p:spPr bwMode="auto">
          <a:xfrm>
            <a:off x="418451" y="3549650"/>
            <a:ext cx="243808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CPU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端高性能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4XCortex-A15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处理器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192 X CUDA GPU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处理单元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易于编程，开发速度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快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USB3.0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接口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BM</a:t>
            </a: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算法下速度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~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24FPS</a:t>
            </a:r>
          </a:p>
          <a:p>
            <a:pPr eaLnBrk="1" hangingPunct="1"/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2"/>
              </a:rPr>
              <a:t>http://elinux.org/Jetson/Computer_Vision_Performance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功耗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&amp;&amp;</a:t>
            </a: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体积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&amp;&amp;</a:t>
            </a: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成本</a:t>
            </a:r>
            <a:endParaRPr lang="en-US" altLang="zh-CN" sz="1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摄像头不可控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只能购买成品</a:t>
            </a:r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569" name="文本框 8"/>
          <p:cNvSpPr txBox="1">
            <a:spLocks noChangeArrowheads="1"/>
          </p:cNvSpPr>
          <p:nvPr/>
        </p:nvSpPr>
        <p:spPr bwMode="auto">
          <a:xfrm>
            <a:off x="598181" y="3260918"/>
            <a:ext cx="203613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NVIDIA TK1 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计算平台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72" name="文本框 8"/>
          <p:cNvSpPr txBox="1">
            <a:spLocks noChangeArrowheads="1"/>
          </p:cNvSpPr>
          <p:nvPr/>
        </p:nvSpPr>
        <p:spPr bwMode="auto">
          <a:xfrm>
            <a:off x="6733005" y="3187805"/>
            <a:ext cx="15552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 smtClean="0"/>
              <a:t>TI am5728 DSP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424369" y="3230562"/>
            <a:ext cx="2581018" cy="1844358"/>
          </a:xfrm>
          <a:prstGeom prst="rect">
            <a:avLst/>
          </a:prstGeom>
          <a:solidFill>
            <a:srgbClr val="137EEC"/>
          </a:solidFill>
          <a:ln>
            <a:solidFill>
              <a:srgbClr val="137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/>
          </a:p>
        </p:txBody>
      </p:sp>
      <p:sp>
        <p:nvSpPr>
          <p:cNvPr id="32" name="TextBox 46"/>
          <p:cNvSpPr txBox="1">
            <a:spLocks noChangeArrowheads="1"/>
          </p:cNvSpPr>
          <p:nvPr/>
        </p:nvSpPr>
        <p:spPr bwMode="auto">
          <a:xfrm>
            <a:off x="3495836" y="3382324"/>
            <a:ext cx="2438084" cy="1785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A9+FPGA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摄像头可自己定制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HLS(High-Level 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Synthesis)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可使用部分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C++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语言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3"/>
              </a:rPr>
              <a:t>https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3"/>
              </a:rPr>
              <a:t>://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3"/>
              </a:rPr>
              <a:t>item.taobao.com/item.htm?spm=a230r.1.14.23.SmtIcY&amp;id=42923796746&amp;ns=1&amp;abbucket=6#detail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编程效率低</a:t>
            </a:r>
            <a:endParaRPr lang="en-US" altLang="zh-CN" sz="10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缺少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PL</a:t>
            </a: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端有内存的开发板 </a:t>
            </a:r>
            <a:r>
              <a:rPr lang="en-US" altLang="zh-CN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AXI</a:t>
            </a: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接口繁琐</a:t>
            </a:r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文本框 8"/>
          <p:cNvSpPr txBox="1">
            <a:spLocks noChangeArrowheads="1"/>
          </p:cNvSpPr>
          <p:nvPr/>
        </p:nvSpPr>
        <p:spPr bwMode="auto">
          <a:xfrm>
            <a:off x="3946707" y="3187806"/>
            <a:ext cx="171553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Xilinx Zynq-7000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Box 46"/>
          <p:cNvSpPr txBox="1">
            <a:spLocks noChangeArrowheads="1"/>
          </p:cNvSpPr>
          <p:nvPr/>
        </p:nvSpPr>
        <p:spPr bwMode="auto">
          <a:xfrm>
            <a:off x="6320978" y="3443704"/>
            <a:ext cx="2361503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双核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A15(1.5GHz)+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双核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DSP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架构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(750MHz)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USB3.0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openCL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帮助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DSP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编程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4"/>
              </a:rPr>
              <a:t>https://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hlinkClick r:id="rId4"/>
              </a:rPr>
              <a:t>item.taobao.com/item.htm?spm=a230r.1.14.70.FzOuOG&amp;id=528686838510&amp;ns=1&amp;abbucket=6#detail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功耗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&amp;&amp;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体积</a:t>
            </a:r>
            <a:r>
              <a:rPr lang="en-US" altLang="zh-CN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&amp;&amp;</a:t>
            </a:r>
            <a:r>
              <a:rPr lang="zh-CN" altLang="en-US" sz="1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成本</a:t>
            </a:r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摄像头不可控 只能购买成品</a:t>
            </a:r>
            <a:endParaRPr lang="en-US" altLang="zh-CN" sz="1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0962" name="Picture 2" descr="Jetson TK1 Development Ki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1" y="1579904"/>
            <a:ext cx="2395596" cy="136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0404" y="1453794"/>
            <a:ext cx="2162650" cy="16823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9700" y="1523464"/>
            <a:ext cx="2629547" cy="1588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150279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文本框 8"/>
          <p:cNvSpPr txBox="1">
            <a:spLocks noChangeArrowheads="1"/>
          </p:cNvSpPr>
          <p:nvPr/>
        </p:nvSpPr>
        <p:spPr bwMode="auto">
          <a:xfrm>
            <a:off x="3622675" y="303213"/>
            <a:ext cx="15632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3.2</a:t>
            </a:r>
            <a:r>
              <a:rPr lang="zh-CN" altLang="en-US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摄像头</a:t>
            </a:r>
            <a:endParaRPr lang="zh-CN" altLang="en-US" sz="2400" b="1" dirty="0">
              <a:solidFill>
                <a:srgbClr val="137EEC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27431" y="1189038"/>
            <a:ext cx="8762163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137EEC">
                    <a:alpha val="0"/>
                  </a:srgbClr>
                </a:gs>
                <a:gs pos="56000">
                  <a:srgbClr val="137EEC"/>
                </a:gs>
                <a:gs pos="100000">
                  <a:srgbClr val="137EE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261" y="1715834"/>
            <a:ext cx="4381251" cy="123637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770914" y="1467005"/>
            <a:ext cx="12939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成品</a:t>
            </a:r>
            <a:r>
              <a:rPr lang="en-US" altLang="zh-CN" dirty="0" smtClean="0">
                <a:solidFill>
                  <a:schemeClr val="bg1"/>
                </a:solidFill>
              </a:rPr>
              <a:t>USB</a:t>
            </a:r>
            <a:r>
              <a:rPr lang="zh-CN" altLang="en-US" dirty="0" smtClean="0">
                <a:solidFill>
                  <a:schemeClr val="bg1"/>
                </a:solidFill>
              </a:rPr>
              <a:t>摄像头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7261" y="3054845"/>
            <a:ext cx="43812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720P 30FPS for 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USB3.0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NVIDIA 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TK1 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 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 am5728 </a:t>
            </a: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Xilinx </a:t>
            </a:r>
            <a:r>
              <a:rPr lang="en-US" altLang="zh-CN" sz="12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zynq</a:t>
            </a:r>
            <a:r>
              <a:rPr lang="en-US" altLang="zh-CN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不可用</a:t>
            </a:r>
            <a:endParaRPr lang="en-US" altLang="zh-CN" sz="120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未知快门方式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988" name="Picture 4" descr="http://shop.leopardimaging.com/images/14005647430451365589066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2179" y="1715834"/>
            <a:ext cx="3143250" cy="130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5727127" y="1429079"/>
            <a:ext cx="171335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LI-USB30-V024STEREO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012179" y="3054845"/>
            <a:ext cx="397741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VGA 60FPS for 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USB3.0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全局快门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然而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</a:t>
            </a:r>
            <a:r>
              <a:rPr lang="en-US" altLang="zh-CN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399.00</a:t>
            </a:r>
            <a:r>
              <a:rPr lang="zh-CN" altLang="en-US" sz="1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且买不到</a:t>
            </a:r>
            <a:endParaRPr lang="zh-CN" altLang="en-US" sz="1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6861043"/>
      </p:ext>
    </p:extLst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文本框 8"/>
          <p:cNvSpPr txBox="1">
            <a:spLocks noChangeArrowheads="1"/>
          </p:cNvSpPr>
          <p:nvPr/>
        </p:nvSpPr>
        <p:spPr bwMode="auto">
          <a:xfrm>
            <a:off x="3624263" y="303213"/>
            <a:ext cx="15632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3.2</a:t>
            </a:r>
            <a:r>
              <a:rPr lang="zh-CN" altLang="en-US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摄像头</a:t>
            </a:r>
            <a:endParaRPr lang="zh-CN" altLang="en-US" sz="2400" b="1" dirty="0">
              <a:solidFill>
                <a:srgbClr val="137EEC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27431" y="1189038"/>
            <a:ext cx="8762163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137EEC">
                    <a:alpha val="0"/>
                  </a:srgbClr>
                </a:gs>
                <a:gs pos="56000">
                  <a:srgbClr val="137EEC"/>
                </a:gs>
                <a:gs pos="100000">
                  <a:srgbClr val="137EE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863500" y="1187099"/>
            <a:ext cx="84350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dirty="0">
                <a:solidFill>
                  <a:schemeClr val="bg1"/>
                </a:solidFill>
              </a:rPr>
              <a:t>MT9V034</a:t>
            </a:r>
          </a:p>
        </p:txBody>
      </p:sp>
      <p:pic>
        <p:nvPicPr>
          <p:cNvPr id="27" name="Picture 2" descr="https://gd2.alicdn.com/bao/uploaded/i2/TB1UMcDHpXXXXasXVXXXXXXXXXX_!!2-item_p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487" y="1475742"/>
            <a:ext cx="2295525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文本框 24"/>
          <p:cNvSpPr txBox="1"/>
          <p:nvPr/>
        </p:nvSpPr>
        <p:spPr>
          <a:xfrm>
            <a:off x="640718" y="3714118"/>
            <a:ext cx="3619749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VGA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0FPS for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LVDS or Parallel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专为双目设计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LVDS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全局快门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6.0um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 6.0um Pixel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size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NVIDIA TK1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 </a:t>
            </a:r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am5728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Xilinx 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zynq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彩色黑白可选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9940" name="Picture 4" descr="http://pixhawk.org/_media/dev/px4flow_testing.jpg?w=500&amp;tok=fe900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633" y="1612902"/>
            <a:ext cx="3100243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818602" y="3851278"/>
            <a:ext cx="3060222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PX4FLOW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流模块同款图像传感器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</a:p>
        </p:txBody>
      </p:sp>
      <p:cxnSp>
        <p:nvCxnSpPr>
          <p:cNvPr id="4" name="直接箭头连接符 3"/>
          <p:cNvCxnSpPr>
            <a:stCxn id="39940" idx="1"/>
          </p:cNvCxnSpPr>
          <p:nvPr/>
        </p:nvCxnSpPr>
        <p:spPr>
          <a:xfrm flipH="1">
            <a:off x="3433012" y="2732090"/>
            <a:ext cx="2115621" cy="37687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文本框 8"/>
          <p:cNvSpPr txBox="1">
            <a:spLocks noChangeArrowheads="1"/>
          </p:cNvSpPr>
          <p:nvPr/>
        </p:nvSpPr>
        <p:spPr bwMode="auto">
          <a:xfrm>
            <a:off x="3624263" y="303213"/>
            <a:ext cx="1991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3.3 </a:t>
            </a:r>
            <a:r>
              <a:rPr lang="zh-CN" altLang="en-US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总体分析</a:t>
            </a:r>
            <a:endParaRPr lang="zh-CN" altLang="en-US" sz="2400" b="1" dirty="0">
              <a:solidFill>
                <a:srgbClr val="137EEC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27431" y="1189038"/>
            <a:ext cx="8762163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137EEC">
                    <a:alpha val="0"/>
                  </a:srgbClr>
                </a:gs>
                <a:gs pos="56000">
                  <a:srgbClr val="137EEC"/>
                </a:gs>
                <a:gs pos="100000">
                  <a:srgbClr val="137EE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2938"/>
            <a:ext cx="8061401" cy="1863384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554200" y="1342583"/>
            <a:ext cx="34464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缺少合适摄像头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 flipH="1" flipV="1">
            <a:off x="411200" y="3776322"/>
            <a:ext cx="4897475" cy="74118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5853225" y="3776322"/>
            <a:ext cx="185625" cy="59499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5402300" y="4523716"/>
            <a:ext cx="344642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开发时间太长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31" name="直接箭头连接符 30"/>
          <p:cNvCxnSpPr>
            <a:stCxn id="20" idx="1"/>
          </p:cNvCxnSpPr>
          <p:nvPr/>
        </p:nvCxnSpPr>
        <p:spPr>
          <a:xfrm flipH="1">
            <a:off x="1000125" y="1488777"/>
            <a:ext cx="554075" cy="103534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210986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文本框 8"/>
          <p:cNvSpPr txBox="1">
            <a:spLocks noChangeArrowheads="1"/>
          </p:cNvSpPr>
          <p:nvPr/>
        </p:nvSpPr>
        <p:spPr bwMode="auto">
          <a:xfrm>
            <a:off x="3624263" y="303213"/>
            <a:ext cx="1991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3.3 </a:t>
            </a:r>
            <a:r>
              <a:rPr lang="zh-CN" altLang="en-US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总体分析</a:t>
            </a:r>
            <a:endParaRPr lang="zh-CN" altLang="en-US" sz="2400" b="1" dirty="0">
              <a:solidFill>
                <a:srgbClr val="137EEC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27431" y="1189038"/>
            <a:ext cx="8762163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137EEC">
                    <a:alpha val="0"/>
                  </a:srgbClr>
                </a:gs>
                <a:gs pos="56000">
                  <a:srgbClr val="137EEC"/>
                </a:gs>
                <a:gs pos="100000">
                  <a:srgbClr val="137EE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010" name="Picture 2" descr="http://www.ti.com/ds_dgm/images/fbd_sprs953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6" y="1522412"/>
            <a:ext cx="2647950" cy="314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http://china.xilinx.com/content/xilinx/zh/products/silicon-devices/soc/zynq-7000/_jcr_content/imageTabParsys/tab-productAdvantages/xilinxcolumns_3045/column3/xilinxtextmodal_a743/textModalXilinxParsys/xilinximage_7514.img.jpg/146524568146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31" y="1280088"/>
            <a:ext cx="3070225" cy="3389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/>
          <p:cNvSpPr/>
          <p:nvPr/>
        </p:nvSpPr>
        <p:spPr>
          <a:xfrm>
            <a:off x="2171700" y="1522412"/>
            <a:ext cx="952500" cy="4492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2486025" y="3627437"/>
            <a:ext cx="952500" cy="44926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9"/>
          <p:cNvSpPr txBox="1"/>
          <p:nvPr/>
        </p:nvSpPr>
        <p:spPr>
          <a:xfrm>
            <a:off x="3624263" y="1613199"/>
            <a:ext cx="152199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342900" indent="1143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685800" indent="2286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028700" indent="3429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371600" indent="457200" algn="l" defTabSz="685800" rtl="0" eaLnBrk="0" fontAlgn="base" hangingPunct="0">
              <a:spcBef>
                <a:spcPct val="0"/>
              </a:spcBef>
              <a:spcAft>
                <a:spcPct val="0"/>
              </a:spcAft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chemeClr val="bg1"/>
                </a:solidFill>
              </a:rPr>
              <a:t>AXI</a:t>
            </a:r>
            <a:r>
              <a:rPr lang="zh-CN" altLang="en-US" dirty="0" smtClean="0">
                <a:solidFill>
                  <a:schemeClr val="bg1"/>
                </a:solidFill>
              </a:rPr>
              <a:t>接口速度有限，而内存在</a:t>
            </a:r>
            <a:r>
              <a:rPr lang="en-US" altLang="zh-CN" dirty="0" smtClean="0">
                <a:solidFill>
                  <a:schemeClr val="bg1"/>
                </a:solidFill>
              </a:rPr>
              <a:t>ARM</a:t>
            </a:r>
            <a:r>
              <a:rPr lang="zh-CN" altLang="en-US" dirty="0" smtClean="0">
                <a:solidFill>
                  <a:schemeClr val="bg1"/>
                </a:solidFill>
              </a:rPr>
              <a:t>部分上。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7" name="直接箭头连接符 16"/>
          <p:cNvCxnSpPr>
            <a:stCxn id="16" idx="1"/>
          </p:cNvCxnSpPr>
          <p:nvPr/>
        </p:nvCxnSpPr>
        <p:spPr>
          <a:xfrm flipH="1" flipV="1">
            <a:off x="3297657" y="1747043"/>
            <a:ext cx="326606" cy="21240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15" idx="6"/>
          </p:cNvCxnSpPr>
          <p:nvPr/>
        </p:nvCxnSpPr>
        <p:spPr>
          <a:xfrm flipH="1">
            <a:off x="3438525" y="2305696"/>
            <a:ext cx="476250" cy="1546373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6191250" y="316399"/>
            <a:ext cx="186689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CPU</a:t>
            </a:r>
            <a:r>
              <a:rPr lang="zh-CN" altLang="en-US" dirty="0" smtClean="0">
                <a:solidFill>
                  <a:schemeClr val="bg1"/>
                </a:solidFill>
              </a:rPr>
              <a:t>与</a:t>
            </a:r>
            <a:r>
              <a:rPr lang="en-US" altLang="zh-CN" dirty="0" smtClean="0">
                <a:solidFill>
                  <a:schemeClr val="bg1"/>
                </a:solidFill>
              </a:rPr>
              <a:t>GPU/DSP</a:t>
            </a:r>
            <a:r>
              <a:rPr lang="zh-CN" altLang="en-US" dirty="0" smtClean="0">
                <a:solidFill>
                  <a:schemeClr val="bg1"/>
                </a:solidFill>
              </a:rPr>
              <a:t>通信过程中浪费太多时间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5" name="直接箭头连接符 24"/>
          <p:cNvCxnSpPr>
            <a:stCxn id="24" idx="1"/>
          </p:cNvCxnSpPr>
          <p:nvPr/>
        </p:nvCxnSpPr>
        <p:spPr>
          <a:xfrm flipH="1">
            <a:off x="5146257" y="562621"/>
            <a:ext cx="1044993" cy="176394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4" idx="1"/>
          </p:cNvCxnSpPr>
          <p:nvPr/>
        </p:nvCxnSpPr>
        <p:spPr>
          <a:xfrm>
            <a:off x="6191250" y="562621"/>
            <a:ext cx="655746" cy="95979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014" name="Picture 6" descr="http://images.anandtech.com/doci/7622/Screen%20Shot%202014-01-06%20at%206.32.49%20AM_678x45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3226" y="1567730"/>
            <a:ext cx="6457950" cy="3448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70407"/>
      </p:ext>
    </p:extLst>
  </p:cSld>
  <p:clrMapOvr>
    <a:masterClrMapping/>
  </p:clrMapOvr>
  <p:transition spd="slow">
    <p:check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文本框 7"/>
          <p:cNvSpPr txBox="1">
            <a:spLocks noChangeArrowheads="1"/>
          </p:cNvSpPr>
          <p:nvPr/>
        </p:nvSpPr>
        <p:spPr bwMode="auto">
          <a:xfrm>
            <a:off x="4037373" y="2784257"/>
            <a:ext cx="120577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endParaRPr lang="zh-CN" altLang="en-US" sz="3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722688" y="3394075"/>
            <a:ext cx="18351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09344" y="3430588"/>
            <a:ext cx="620779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more information: </a:t>
            </a:r>
            <a:r>
              <a:rPr lang="en-US" altLang="zh-CN" dirty="0">
                <a:solidFill>
                  <a:schemeClr val="bg1"/>
                </a:solidFill>
                <a:hlinkClick r:id="rId2"/>
              </a:rPr>
              <a:t>https://github.com/lvniqi/machine-learning/tree/master/stero_vision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split orient="vert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33488"/>
            <a:ext cx="9144000" cy="2581275"/>
          </a:xfrm>
          <a:prstGeom prst="rect">
            <a:avLst/>
          </a:prstGeom>
          <a:solidFill>
            <a:srgbClr val="202C3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grpSp>
        <p:nvGrpSpPr>
          <p:cNvPr id="19459" name="组合 25"/>
          <p:cNvGrpSpPr>
            <a:grpSpLocks/>
          </p:cNvGrpSpPr>
          <p:nvPr/>
        </p:nvGrpSpPr>
        <p:grpSpPr bwMode="auto">
          <a:xfrm>
            <a:off x="1050925" y="1885950"/>
            <a:ext cx="1023938" cy="1023938"/>
            <a:chOff x="893847" y="1750976"/>
            <a:chExt cx="1391055" cy="1391055"/>
          </a:xfrm>
        </p:grpSpPr>
        <p:sp>
          <p:nvSpPr>
            <p:cNvPr id="6" name="椭圆 5"/>
            <p:cNvSpPr/>
            <p:nvPr/>
          </p:nvSpPr>
          <p:spPr>
            <a:xfrm>
              <a:off x="893847" y="1750976"/>
              <a:ext cx="1391055" cy="1391055"/>
            </a:xfrm>
            <a:prstGeom prst="ellipse">
              <a:avLst/>
            </a:prstGeom>
            <a:noFill/>
            <a:ln>
              <a:solidFill>
                <a:srgbClr val="2EB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10" name="Freeform 16"/>
            <p:cNvSpPr>
              <a:spLocks noEditPoints="1"/>
            </p:cNvSpPr>
            <p:nvPr/>
          </p:nvSpPr>
          <p:spPr bwMode="auto">
            <a:xfrm>
              <a:off x="1279892" y="2253482"/>
              <a:ext cx="618965" cy="386044"/>
            </a:xfrm>
            <a:custGeom>
              <a:avLst/>
              <a:gdLst>
                <a:gd name="T0" fmla="*/ 88 w 106"/>
                <a:gd name="T1" fmla="*/ 28 h 66"/>
                <a:gd name="T2" fmla="*/ 84 w 106"/>
                <a:gd name="T3" fmla="*/ 29 h 66"/>
                <a:gd name="T4" fmla="*/ 53 w 106"/>
                <a:gd name="T5" fmla="*/ 0 h 66"/>
                <a:gd name="T6" fmla="*/ 25 w 106"/>
                <a:gd name="T7" fmla="*/ 20 h 66"/>
                <a:gd name="T8" fmla="*/ 21 w 106"/>
                <a:gd name="T9" fmla="*/ 20 h 66"/>
                <a:gd name="T10" fmla="*/ 0 w 106"/>
                <a:gd name="T11" fmla="*/ 43 h 66"/>
                <a:gd name="T12" fmla="*/ 21 w 106"/>
                <a:gd name="T13" fmla="*/ 66 h 66"/>
                <a:gd name="T14" fmla="*/ 88 w 106"/>
                <a:gd name="T15" fmla="*/ 66 h 66"/>
                <a:gd name="T16" fmla="*/ 106 w 106"/>
                <a:gd name="T17" fmla="*/ 47 h 66"/>
                <a:gd name="T18" fmla="*/ 88 w 106"/>
                <a:gd name="T19" fmla="*/ 28 h 66"/>
                <a:gd name="T20" fmla="*/ 88 w 106"/>
                <a:gd name="T21" fmla="*/ 60 h 66"/>
                <a:gd name="T22" fmla="*/ 21 w 106"/>
                <a:gd name="T23" fmla="*/ 60 h 66"/>
                <a:gd name="T24" fmla="*/ 6 w 106"/>
                <a:gd name="T25" fmla="*/ 43 h 66"/>
                <a:gd name="T26" fmla="*/ 21 w 106"/>
                <a:gd name="T27" fmla="*/ 26 h 66"/>
                <a:gd name="T28" fmla="*/ 26 w 106"/>
                <a:gd name="T29" fmla="*/ 26 h 66"/>
                <a:gd name="T30" fmla="*/ 29 w 106"/>
                <a:gd name="T31" fmla="*/ 26 h 66"/>
                <a:gd name="T32" fmla="*/ 30 w 106"/>
                <a:gd name="T33" fmla="*/ 24 h 66"/>
                <a:gd name="T34" fmla="*/ 53 w 106"/>
                <a:gd name="T35" fmla="*/ 6 h 66"/>
                <a:gd name="T36" fmla="*/ 78 w 106"/>
                <a:gd name="T37" fmla="*/ 32 h 66"/>
                <a:gd name="T38" fmla="*/ 78 w 106"/>
                <a:gd name="T39" fmla="*/ 33 h 66"/>
                <a:gd name="T40" fmla="*/ 78 w 106"/>
                <a:gd name="T41" fmla="*/ 34 h 66"/>
                <a:gd name="T42" fmla="*/ 79 w 106"/>
                <a:gd name="T43" fmla="*/ 36 h 66"/>
                <a:gd name="T44" fmla="*/ 82 w 106"/>
                <a:gd name="T45" fmla="*/ 36 h 66"/>
                <a:gd name="T46" fmla="*/ 88 w 106"/>
                <a:gd name="T47" fmla="*/ 34 h 66"/>
                <a:gd name="T48" fmla="*/ 100 w 106"/>
                <a:gd name="T49" fmla="*/ 47 h 66"/>
                <a:gd name="T50" fmla="*/ 88 w 106"/>
                <a:gd name="T51" fmla="*/ 6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6" h="66">
                  <a:moveTo>
                    <a:pt x="88" y="28"/>
                  </a:moveTo>
                  <a:cubicBezTo>
                    <a:pt x="87" y="28"/>
                    <a:pt x="85" y="29"/>
                    <a:pt x="84" y="29"/>
                  </a:cubicBezTo>
                  <a:cubicBezTo>
                    <a:pt x="82" y="13"/>
                    <a:pt x="69" y="0"/>
                    <a:pt x="53" y="0"/>
                  </a:cubicBezTo>
                  <a:cubicBezTo>
                    <a:pt x="41" y="0"/>
                    <a:pt x="30" y="8"/>
                    <a:pt x="25" y="20"/>
                  </a:cubicBezTo>
                  <a:cubicBezTo>
                    <a:pt x="24" y="20"/>
                    <a:pt x="23" y="20"/>
                    <a:pt x="21" y="20"/>
                  </a:cubicBezTo>
                  <a:cubicBezTo>
                    <a:pt x="9" y="20"/>
                    <a:pt x="0" y="30"/>
                    <a:pt x="0" y="43"/>
                  </a:cubicBezTo>
                  <a:cubicBezTo>
                    <a:pt x="0" y="56"/>
                    <a:pt x="9" y="66"/>
                    <a:pt x="21" y="66"/>
                  </a:cubicBezTo>
                  <a:cubicBezTo>
                    <a:pt x="88" y="66"/>
                    <a:pt x="88" y="66"/>
                    <a:pt x="88" y="66"/>
                  </a:cubicBezTo>
                  <a:cubicBezTo>
                    <a:pt x="98" y="66"/>
                    <a:pt x="106" y="58"/>
                    <a:pt x="106" y="47"/>
                  </a:cubicBezTo>
                  <a:cubicBezTo>
                    <a:pt x="106" y="37"/>
                    <a:pt x="98" y="28"/>
                    <a:pt x="88" y="28"/>
                  </a:cubicBezTo>
                  <a:close/>
                  <a:moveTo>
                    <a:pt x="88" y="60"/>
                  </a:moveTo>
                  <a:cubicBezTo>
                    <a:pt x="21" y="60"/>
                    <a:pt x="21" y="60"/>
                    <a:pt x="21" y="60"/>
                  </a:cubicBezTo>
                  <a:cubicBezTo>
                    <a:pt x="13" y="60"/>
                    <a:pt x="6" y="52"/>
                    <a:pt x="6" y="43"/>
                  </a:cubicBezTo>
                  <a:cubicBezTo>
                    <a:pt x="6" y="33"/>
                    <a:pt x="13" y="26"/>
                    <a:pt x="21" y="26"/>
                  </a:cubicBezTo>
                  <a:cubicBezTo>
                    <a:pt x="23" y="26"/>
                    <a:pt x="24" y="26"/>
                    <a:pt x="26" y="26"/>
                  </a:cubicBezTo>
                  <a:cubicBezTo>
                    <a:pt x="27" y="27"/>
                    <a:pt x="28" y="27"/>
                    <a:pt x="29" y="26"/>
                  </a:cubicBezTo>
                  <a:cubicBezTo>
                    <a:pt x="29" y="26"/>
                    <a:pt x="30" y="25"/>
                    <a:pt x="30" y="24"/>
                  </a:cubicBezTo>
                  <a:cubicBezTo>
                    <a:pt x="33" y="13"/>
                    <a:pt x="43" y="6"/>
                    <a:pt x="53" y="6"/>
                  </a:cubicBezTo>
                  <a:cubicBezTo>
                    <a:pt x="67" y="6"/>
                    <a:pt x="78" y="18"/>
                    <a:pt x="78" y="32"/>
                  </a:cubicBezTo>
                  <a:cubicBezTo>
                    <a:pt x="78" y="32"/>
                    <a:pt x="78" y="33"/>
                    <a:pt x="78" y="33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8" y="35"/>
                    <a:pt x="78" y="36"/>
                    <a:pt x="79" y="36"/>
                  </a:cubicBezTo>
                  <a:cubicBezTo>
                    <a:pt x="80" y="37"/>
                    <a:pt x="81" y="37"/>
                    <a:pt x="82" y="36"/>
                  </a:cubicBezTo>
                  <a:cubicBezTo>
                    <a:pt x="84" y="35"/>
                    <a:pt x="86" y="34"/>
                    <a:pt x="88" y="34"/>
                  </a:cubicBezTo>
                  <a:cubicBezTo>
                    <a:pt x="95" y="34"/>
                    <a:pt x="100" y="40"/>
                    <a:pt x="100" y="47"/>
                  </a:cubicBezTo>
                  <a:cubicBezTo>
                    <a:pt x="100" y="54"/>
                    <a:pt x="95" y="60"/>
                    <a:pt x="88" y="60"/>
                  </a:cubicBezTo>
                  <a:close/>
                </a:path>
              </a:pathLst>
            </a:custGeom>
            <a:solidFill>
              <a:srgbClr val="2EB4FF"/>
            </a:solidFill>
            <a:ln>
              <a:noFill/>
            </a:ln>
          </p:spPr>
          <p:txBody>
            <a:bodyPr/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9460" name="组合 26"/>
          <p:cNvGrpSpPr>
            <a:grpSpLocks/>
          </p:cNvGrpSpPr>
          <p:nvPr/>
        </p:nvGrpSpPr>
        <p:grpSpPr bwMode="auto">
          <a:xfrm>
            <a:off x="4048920" y="1885950"/>
            <a:ext cx="1023937" cy="1023938"/>
            <a:chOff x="3012331" y="1750977"/>
            <a:chExt cx="1391055" cy="1391055"/>
          </a:xfrm>
        </p:grpSpPr>
        <p:sp>
          <p:nvSpPr>
            <p:cNvPr id="7" name="椭圆 6"/>
            <p:cNvSpPr/>
            <p:nvPr/>
          </p:nvSpPr>
          <p:spPr>
            <a:xfrm>
              <a:off x="3012331" y="1750977"/>
              <a:ext cx="1391055" cy="1391055"/>
            </a:xfrm>
            <a:prstGeom prst="ellipse">
              <a:avLst/>
            </a:prstGeom>
            <a:noFill/>
            <a:ln>
              <a:solidFill>
                <a:srgbClr val="2EB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sp>
          <p:nvSpPr>
            <p:cNvPr id="11" name="Freeform 19"/>
            <p:cNvSpPr>
              <a:spLocks noEditPoints="1"/>
            </p:cNvSpPr>
            <p:nvPr/>
          </p:nvSpPr>
          <p:spPr bwMode="auto">
            <a:xfrm>
              <a:off x="3402689" y="2152118"/>
              <a:ext cx="610340" cy="588773"/>
            </a:xfrm>
            <a:custGeom>
              <a:avLst/>
              <a:gdLst>
                <a:gd name="T0" fmla="*/ 3 w 77"/>
                <a:gd name="T1" fmla="*/ 74 h 74"/>
                <a:gd name="T2" fmla="*/ 5 w 77"/>
                <a:gd name="T3" fmla="*/ 73 h 74"/>
                <a:gd name="T4" fmla="*/ 29 w 77"/>
                <a:gd name="T5" fmla="*/ 49 h 74"/>
                <a:gd name="T6" fmla="*/ 46 w 77"/>
                <a:gd name="T7" fmla="*/ 55 h 74"/>
                <a:gd name="T8" fmla="*/ 66 w 77"/>
                <a:gd name="T9" fmla="*/ 47 h 74"/>
                <a:gd name="T10" fmla="*/ 66 w 77"/>
                <a:gd name="T11" fmla="*/ 8 h 74"/>
                <a:gd name="T12" fmla="*/ 46 w 77"/>
                <a:gd name="T13" fmla="*/ 0 h 74"/>
                <a:gd name="T14" fmla="*/ 27 w 77"/>
                <a:gd name="T15" fmla="*/ 8 h 74"/>
                <a:gd name="T16" fmla="*/ 19 w 77"/>
                <a:gd name="T17" fmla="*/ 27 h 74"/>
                <a:gd name="T18" fmla="*/ 25 w 77"/>
                <a:gd name="T19" fmla="*/ 45 h 74"/>
                <a:gd name="T20" fmla="*/ 1 w 77"/>
                <a:gd name="T21" fmla="*/ 69 h 74"/>
                <a:gd name="T22" fmla="*/ 1 w 77"/>
                <a:gd name="T23" fmla="*/ 73 h 74"/>
                <a:gd name="T24" fmla="*/ 3 w 77"/>
                <a:gd name="T25" fmla="*/ 74 h 74"/>
                <a:gd name="T26" fmla="*/ 31 w 77"/>
                <a:gd name="T27" fmla="*/ 12 h 74"/>
                <a:gd name="T28" fmla="*/ 46 w 77"/>
                <a:gd name="T29" fmla="*/ 6 h 74"/>
                <a:gd name="T30" fmla="*/ 62 w 77"/>
                <a:gd name="T31" fmla="*/ 12 h 74"/>
                <a:gd name="T32" fmla="*/ 62 w 77"/>
                <a:gd name="T33" fmla="*/ 43 h 74"/>
                <a:gd name="T34" fmla="*/ 46 w 77"/>
                <a:gd name="T35" fmla="*/ 49 h 74"/>
                <a:gd name="T36" fmla="*/ 31 w 77"/>
                <a:gd name="T37" fmla="*/ 43 h 74"/>
                <a:gd name="T38" fmla="*/ 25 w 77"/>
                <a:gd name="T39" fmla="*/ 27 h 74"/>
                <a:gd name="T40" fmla="*/ 31 w 77"/>
                <a:gd name="T41" fmla="*/ 1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" h="74">
                  <a:moveTo>
                    <a:pt x="3" y="74"/>
                  </a:moveTo>
                  <a:cubicBezTo>
                    <a:pt x="4" y="74"/>
                    <a:pt x="4" y="74"/>
                    <a:pt x="5" y="73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34" y="53"/>
                    <a:pt x="40" y="55"/>
                    <a:pt x="46" y="55"/>
                  </a:cubicBezTo>
                  <a:cubicBezTo>
                    <a:pt x="54" y="55"/>
                    <a:pt x="61" y="52"/>
                    <a:pt x="66" y="47"/>
                  </a:cubicBezTo>
                  <a:cubicBezTo>
                    <a:pt x="77" y="36"/>
                    <a:pt x="77" y="19"/>
                    <a:pt x="66" y="8"/>
                  </a:cubicBezTo>
                  <a:cubicBezTo>
                    <a:pt x="61" y="3"/>
                    <a:pt x="54" y="0"/>
                    <a:pt x="46" y="0"/>
                  </a:cubicBezTo>
                  <a:cubicBezTo>
                    <a:pt x="39" y="0"/>
                    <a:pt x="32" y="3"/>
                    <a:pt x="27" y="8"/>
                  </a:cubicBezTo>
                  <a:cubicBezTo>
                    <a:pt x="22" y="13"/>
                    <a:pt x="19" y="20"/>
                    <a:pt x="19" y="27"/>
                  </a:cubicBezTo>
                  <a:cubicBezTo>
                    <a:pt x="19" y="34"/>
                    <a:pt x="21" y="40"/>
                    <a:pt x="25" y="45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0"/>
                    <a:pt x="0" y="72"/>
                    <a:pt x="1" y="73"/>
                  </a:cubicBezTo>
                  <a:cubicBezTo>
                    <a:pt x="1" y="74"/>
                    <a:pt x="2" y="74"/>
                    <a:pt x="3" y="74"/>
                  </a:cubicBezTo>
                  <a:close/>
                  <a:moveTo>
                    <a:pt x="31" y="12"/>
                  </a:moveTo>
                  <a:cubicBezTo>
                    <a:pt x="35" y="8"/>
                    <a:pt x="41" y="6"/>
                    <a:pt x="46" y="6"/>
                  </a:cubicBezTo>
                  <a:cubicBezTo>
                    <a:pt x="52" y="6"/>
                    <a:pt x="58" y="8"/>
                    <a:pt x="62" y="12"/>
                  </a:cubicBezTo>
                  <a:cubicBezTo>
                    <a:pt x="70" y="21"/>
                    <a:pt x="70" y="34"/>
                    <a:pt x="62" y="43"/>
                  </a:cubicBezTo>
                  <a:cubicBezTo>
                    <a:pt x="58" y="47"/>
                    <a:pt x="52" y="49"/>
                    <a:pt x="46" y="49"/>
                  </a:cubicBezTo>
                  <a:cubicBezTo>
                    <a:pt x="41" y="49"/>
                    <a:pt x="35" y="47"/>
                    <a:pt x="31" y="43"/>
                  </a:cubicBezTo>
                  <a:cubicBezTo>
                    <a:pt x="27" y="39"/>
                    <a:pt x="25" y="33"/>
                    <a:pt x="25" y="27"/>
                  </a:cubicBezTo>
                  <a:cubicBezTo>
                    <a:pt x="25" y="22"/>
                    <a:pt x="27" y="16"/>
                    <a:pt x="31" y="12"/>
                  </a:cubicBezTo>
                  <a:close/>
                </a:path>
              </a:pathLst>
            </a:custGeom>
            <a:solidFill>
              <a:srgbClr val="2EB4FF"/>
            </a:solidFill>
            <a:ln>
              <a:noFill/>
            </a:ln>
          </p:spPr>
          <p:txBody>
            <a:bodyPr/>
            <a:lstStyle/>
            <a:p>
              <a:pPr defTabSz="914400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00" kern="0">
                <a:solidFill>
                  <a:sysClr val="windowText" lastClr="000000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19462" name="组合 29"/>
          <p:cNvGrpSpPr>
            <a:grpSpLocks/>
          </p:cNvGrpSpPr>
          <p:nvPr/>
        </p:nvGrpSpPr>
        <p:grpSpPr bwMode="auto">
          <a:xfrm>
            <a:off x="7046913" y="1885950"/>
            <a:ext cx="1023937" cy="1023938"/>
            <a:chOff x="6760722" y="1750976"/>
            <a:chExt cx="1391055" cy="1391055"/>
          </a:xfrm>
        </p:grpSpPr>
        <p:sp>
          <p:nvSpPr>
            <p:cNvPr id="9" name="椭圆 8"/>
            <p:cNvSpPr/>
            <p:nvPr/>
          </p:nvSpPr>
          <p:spPr>
            <a:xfrm>
              <a:off x="6760722" y="1750976"/>
              <a:ext cx="1391055" cy="1391055"/>
            </a:xfrm>
            <a:prstGeom prst="ellipse">
              <a:avLst/>
            </a:prstGeom>
            <a:noFill/>
            <a:ln>
              <a:solidFill>
                <a:srgbClr val="2EB4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7195333" y="2205853"/>
              <a:ext cx="521831" cy="510240"/>
              <a:chOff x="6498312" y="5073901"/>
              <a:chExt cx="243589" cy="238178"/>
            </a:xfrm>
            <a:solidFill>
              <a:srgbClr val="2EB4FF"/>
            </a:solidFill>
          </p:grpSpPr>
          <p:sp>
            <p:nvSpPr>
              <p:cNvPr id="19" name="Freeform 394"/>
              <p:cNvSpPr>
                <a:spLocks/>
              </p:cNvSpPr>
              <p:nvPr/>
            </p:nvSpPr>
            <p:spPr bwMode="auto">
              <a:xfrm>
                <a:off x="6575899" y="5073901"/>
                <a:ext cx="88414" cy="106459"/>
              </a:xfrm>
              <a:custGeom>
                <a:avLst/>
                <a:gdLst>
                  <a:gd name="T0" fmla="*/ 41 w 98"/>
                  <a:gd name="T1" fmla="*/ 116 h 119"/>
                  <a:gd name="T2" fmla="*/ 41 w 98"/>
                  <a:gd name="T3" fmla="*/ 116 h 119"/>
                  <a:gd name="T4" fmla="*/ 44 w 98"/>
                  <a:gd name="T5" fmla="*/ 119 h 119"/>
                  <a:gd name="T6" fmla="*/ 46 w 98"/>
                  <a:gd name="T7" fmla="*/ 119 h 119"/>
                  <a:gd name="T8" fmla="*/ 46 w 98"/>
                  <a:gd name="T9" fmla="*/ 119 h 119"/>
                  <a:gd name="T10" fmla="*/ 46 w 98"/>
                  <a:gd name="T11" fmla="*/ 119 h 119"/>
                  <a:gd name="T12" fmla="*/ 46 w 98"/>
                  <a:gd name="T13" fmla="*/ 119 h 119"/>
                  <a:gd name="T14" fmla="*/ 49 w 98"/>
                  <a:gd name="T15" fmla="*/ 119 h 119"/>
                  <a:gd name="T16" fmla="*/ 52 w 98"/>
                  <a:gd name="T17" fmla="*/ 116 h 119"/>
                  <a:gd name="T18" fmla="*/ 97 w 98"/>
                  <a:gd name="T19" fmla="*/ 19 h 119"/>
                  <a:gd name="T20" fmla="*/ 97 w 98"/>
                  <a:gd name="T21" fmla="*/ 19 h 119"/>
                  <a:gd name="T22" fmla="*/ 98 w 98"/>
                  <a:gd name="T23" fmla="*/ 16 h 119"/>
                  <a:gd name="T24" fmla="*/ 97 w 98"/>
                  <a:gd name="T25" fmla="*/ 15 h 119"/>
                  <a:gd name="T26" fmla="*/ 97 w 98"/>
                  <a:gd name="T27" fmla="*/ 12 h 119"/>
                  <a:gd name="T28" fmla="*/ 94 w 98"/>
                  <a:gd name="T29" fmla="*/ 11 h 119"/>
                  <a:gd name="T30" fmla="*/ 94 w 98"/>
                  <a:gd name="T31" fmla="*/ 11 h 119"/>
                  <a:gd name="T32" fmla="*/ 83 w 98"/>
                  <a:gd name="T33" fmla="*/ 7 h 119"/>
                  <a:gd name="T34" fmla="*/ 71 w 98"/>
                  <a:gd name="T35" fmla="*/ 3 h 119"/>
                  <a:gd name="T36" fmla="*/ 59 w 98"/>
                  <a:gd name="T37" fmla="*/ 1 h 119"/>
                  <a:gd name="T38" fmla="*/ 46 w 98"/>
                  <a:gd name="T39" fmla="*/ 0 h 119"/>
                  <a:gd name="T40" fmla="*/ 46 w 98"/>
                  <a:gd name="T41" fmla="*/ 0 h 119"/>
                  <a:gd name="T42" fmla="*/ 36 w 98"/>
                  <a:gd name="T43" fmla="*/ 1 h 119"/>
                  <a:gd name="T44" fmla="*/ 25 w 98"/>
                  <a:gd name="T45" fmla="*/ 3 h 119"/>
                  <a:gd name="T46" fmla="*/ 14 w 98"/>
                  <a:gd name="T47" fmla="*/ 5 h 119"/>
                  <a:gd name="T48" fmla="*/ 4 w 98"/>
                  <a:gd name="T49" fmla="*/ 9 h 119"/>
                  <a:gd name="T50" fmla="*/ 4 w 98"/>
                  <a:gd name="T51" fmla="*/ 9 h 119"/>
                  <a:gd name="T52" fmla="*/ 1 w 98"/>
                  <a:gd name="T53" fmla="*/ 9 h 119"/>
                  <a:gd name="T54" fmla="*/ 0 w 98"/>
                  <a:gd name="T55" fmla="*/ 12 h 119"/>
                  <a:gd name="T56" fmla="*/ 0 w 98"/>
                  <a:gd name="T57" fmla="*/ 14 h 119"/>
                  <a:gd name="T58" fmla="*/ 0 w 98"/>
                  <a:gd name="T59" fmla="*/ 16 h 119"/>
                  <a:gd name="T60" fmla="*/ 0 w 98"/>
                  <a:gd name="T61" fmla="*/ 16 h 119"/>
                  <a:gd name="T62" fmla="*/ 41 w 98"/>
                  <a:gd name="T63" fmla="*/ 116 h 119"/>
                  <a:gd name="T64" fmla="*/ 41 w 98"/>
                  <a:gd name="T65" fmla="*/ 116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8" h="119">
                    <a:moveTo>
                      <a:pt x="41" y="116"/>
                    </a:moveTo>
                    <a:lnTo>
                      <a:pt x="41" y="116"/>
                    </a:lnTo>
                    <a:lnTo>
                      <a:pt x="44" y="119"/>
                    </a:lnTo>
                    <a:lnTo>
                      <a:pt x="46" y="119"/>
                    </a:lnTo>
                    <a:lnTo>
                      <a:pt x="46" y="119"/>
                    </a:lnTo>
                    <a:lnTo>
                      <a:pt x="46" y="119"/>
                    </a:lnTo>
                    <a:lnTo>
                      <a:pt x="46" y="119"/>
                    </a:lnTo>
                    <a:lnTo>
                      <a:pt x="49" y="119"/>
                    </a:lnTo>
                    <a:lnTo>
                      <a:pt x="52" y="116"/>
                    </a:lnTo>
                    <a:lnTo>
                      <a:pt x="97" y="19"/>
                    </a:lnTo>
                    <a:lnTo>
                      <a:pt x="97" y="19"/>
                    </a:lnTo>
                    <a:lnTo>
                      <a:pt x="98" y="16"/>
                    </a:lnTo>
                    <a:lnTo>
                      <a:pt x="97" y="15"/>
                    </a:lnTo>
                    <a:lnTo>
                      <a:pt x="97" y="12"/>
                    </a:lnTo>
                    <a:lnTo>
                      <a:pt x="94" y="11"/>
                    </a:lnTo>
                    <a:lnTo>
                      <a:pt x="94" y="11"/>
                    </a:lnTo>
                    <a:lnTo>
                      <a:pt x="83" y="7"/>
                    </a:lnTo>
                    <a:lnTo>
                      <a:pt x="71" y="3"/>
                    </a:lnTo>
                    <a:lnTo>
                      <a:pt x="59" y="1"/>
                    </a:lnTo>
                    <a:lnTo>
                      <a:pt x="46" y="0"/>
                    </a:lnTo>
                    <a:lnTo>
                      <a:pt x="46" y="0"/>
                    </a:lnTo>
                    <a:lnTo>
                      <a:pt x="36" y="1"/>
                    </a:lnTo>
                    <a:lnTo>
                      <a:pt x="25" y="3"/>
                    </a:lnTo>
                    <a:lnTo>
                      <a:pt x="14" y="5"/>
                    </a:lnTo>
                    <a:lnTo>
                      <a:pt x="4" y="9"/>
                    </a:lnTo>
                    <a:lnTo>
                      <a:pt x="4" y="9"/>
                    </a:lnTo>
                    <a:lnTo>
                      <a:pt x="1" y="9"/>
                    </a:lnTo>
                    <a:lnTo>
                      <a:pt x="0" y="12"/>
                    </a:lnTo>
                    <a:lnTo>
                      <a:pt x="0" y="14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41" y="116"/>
                    </a:lnTo>
                    <a:lnTo>
                      <a:pt x="41" y="1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" name="Freeform 395"/>
              <p:cNvSpPr>
                <a:spLocks/>
              </p:cNvSpPr>
              <p:nvPr/>
            </p:nvSpPr>
            <p:spPr bwMode="auto">
              <a:xfrm>
                <a:off x="6635443" y="5104575"/>
                <a:ext cx="106458" cy="140740"/>
              </a:xfrm>
              <a:custGeom>
                <a:avLst/>
                <a:gdLst>
                  <a:gd name="T0" fmla="*/ 55 w 119"/>
                  <a:gd name="T1" fmla="*/ 0 h 157"/>
                  <a:gd name="T2" fmla="*/ 55 w 119"/>
                  <a:gd name="T3" fmla="*/ 0 h 157"/>
                  <a:gd name="T4" fmla="*/ 52 w 119"/>
                  <a:gd name="T5" fmla="*/ 0 h 157"/>
                  <a:gd name="T6" fmla="*/ 50 w 119"/>
                  <a:gd name="T7" fmla="*/ 0 h 157"/>
                  <a:gd name="T8" fmla="*/ 50 w 119"/>
                  <a:gd name="T9" fmla="*/ 0 h 157"/>
                  <a:gd name="T10" fmla="*/ 48 w 119"/>
                  <a:gd name="T11" fmla="*/ 1 h 157"/>
                  <a:gd name="T12" fmla="*/ 46 w 119"/>
                  <a:gd name="T13" fmla="*/ 3 h 157"/>
                  <a:gd name="T14" fmla="*/ 1 w 119"/>
                  <a:gd name="T15" fmla="*/ 101 h 157"/>
                  <a:gd name="T16" fmla="*/ 1 w 119"/>
                  <a:gd name="T17" fmla="*/ 101 h 157"/>
                  <a:gd name="T18" fmla="*/ 0 w 119"/>
                  <a:gd name="T19" fmla="*/ 102 h 157"/>
                  <a:gd name="T20" fmla="*/ 1 w 119"/>
                  <a:gd name="T21" fmla="*/ 105 h 157"/>
                  <a:gd name="T22" fmla="*/ 1 w 119"/>
                  <a:gd name="T23" fmla="*/ 106 h 157"/>
                  <a:gd name="T24" fmla="*/ 3 w 119"/>
                  <a:gd name="T25" fmla="*/ 108 h 157"/>
                  <a:gd name="T26" fmla="*/ 100 w 119"/>
                  <a:gd name="T27" fmla="*/ 156 h 157"/>
                  <a:gd name="T28" fmla="*/ 100 w 119"/>
                  <a:gd name="T29" fmla="*/ 156 h 157"/>
                  <a:gd name="T30" fmla="*/ 102 w 119"/>
                  <a:gd name="T31" fmla="*/ 157 h 157"/>
                  <a:gd name="T32" fmla="*/ 102 w 119"/>
                  <a:gd name="T33" fmla="*/ 157 h 157"/>
                  <a:gd name="T34" fmla="*/ 105 w 119"/>
                  <a:gd name="T35" fmla="*/ 156 h 157"/>
                  <a:gd name="T36" fmla="*/ 106 w 119"/>
                  <a:gd name="T37" fmla="*/ 154 h 157"/>
                  <a:gd name="T38" fmla="*/ 106 w 119"/>
                  <a:gd name="T39" fmla="*/ 154 h 157"/>
                  <a:gd name="T40" fmla="*/ 112 w 119"/>
                  <a:gd name="T41" fmla="*/ 142 h 157"/>
                  <a:gd name="T42" fmla="*/ 116 w 119"/>
                  <a:gd name="T43" fmla="*/ 128 h 157"/>
                  <a:gd name="T44" fmla="*/ 119 w 119"/>
                  <a:gd name="T45" fmla="*/ 116 h 157"/>
                  <a:gd name="T46" fmla="*/ 119 w 119"/>
                  <a:gd name="T47" fmla="*/ 102 h 157"/>
                  <a:gd name="T48" fmla="*/ 119 w 119"/>
                  <a:gd name="T49" fmla="*/ 102 h 157"/>
                  <a:gd name="T50" fmla="*/ 117 w 119"/>
                  <a:gd name="T51" fmla="*/ 87 h 157"/>
                  <a:gd name="T52" fmla="*/ 115 w 119"/>
                  <a:gd name="T53" fmla="*/ 71 h 157"/>
                  <a:gd name="T54" fmla="*/ 109 w 119"/>
                  <a:gd name="T55" fmla="*/ 56 h 157"/>
                  <a:gd name="T56" fmla="*/ 101 w 119"/>
                  <a:gd name="T57" fmla="*/ 42 h 157"/>
                  <a:gd name="T58" fmla="*/ 91 w 119"/>
                  <a:gd name="T59" fmla="*/ 30 h 157"/>
                  <a:gd name="T60" fmla="*/ 80 w 119"/>
                  <a:gd name="T61" fmla="*/ 18 h 157"/>
                  <a:gd name="T62" fmla="*/ 68 w 119"/>
                  <a:gd name="T63" fmla="*/ 8 h 157"/>
                  <a:gd name="T64" fmla="*/ 55 w 119"/>
                  <a:gd name="T65" fmla="*/ 0 h 157"/>
                  <a:gd name="T66" fmla="*/ 55 w 119"/>
                  <a:gd name="T67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9" h="157">
                    <a:moveTo>
                      <a:pt x="55" y="0"/>
                    </a:moveTo>
                    <a:lnTo>
                      <a:pt x="55" y="0"/>
                    </a:lnTo>
                    <a:lnTo>
                      <a:pt x="52" y="0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48" y="1"/>
                    </a:lnTo>
                    <a:lnTo>
                      <a:pt x="46" y="3"/>
                    </a:lnTo>
                    <a:lnTo>
                      <a:pt x="1" y="101"/>
                    </a:lnTo>
                    <a:lnTo>
                      <a:pt x="1" y="101"/>
                    </a:lnTo>
                    <a:lnTo>
                      <a:pt x="0" y="102"/>
                    </a:lnTo>
                    <a:lnTo>
                      <a:pt x="1" y="105"/>
                    </a:lnTo>
                    <a:lnTo>
                      <a:pt x="1" y="106"/>
                    </a:lnTo>
                    <a:lnTo>
                      <a:pt x="3" y="108"/>
                    </a:lnTo>
                    <a:lnTo>
                      <a:pt x="100" y="156"/>
                    </a:lnTo>
                    <a:lnTo>
                      <a:pt x="100" y="156"/>
                    </a:lnTo>
                    <a:lnTo>
                      <a:pt x="102" y="157"/>
                    </a:lnTo>
                    <a:lnTo>
                      <a:pt x="102" y="157"/>
                    </a:lnTo>
                    <a:lnTo>
                      <a:pt x="105" y="156"/>
                    </a:lnTo>
                    <a:lnTo>
                      <a:pt x="106" y="154"/>
                    </a:lnTo>
                    <a:lnTo>
                      <a:pt x="106" y="154"/>
                    </a:lnTo>
                    <a:lnTo>
                      <a:pt x="112" y="142"/>
                    </a:lnTo>
                    <a:lnTo>
                      <a:pt x="116" y="128"/>
                    </a:lnTo>
                    <a:lnTo>
                      <a:pt x="119" y="116"/>
                    </a:lnTo>
                    <a:lnTo>
                      <a:pt x="119" y="102"/>
                    </a:lnTo>
                    <a:lnTo>
                      <a:pt x="119" y="102"/>
                    </a:lnTo>
                    <a:lnTo>
                      <a:pt x="117" y="87"/>
                    </a:lnTo>
                    <a:lnTo>
                      <a:pt x="115" y="71"/>
                    </a:lnTo>
                    <a:lnTo>
                      <a:pt x="109" y="56"/>
                    </a:lnTo>
                    <a:lnTo>
                      <a:pt x="101" y="42"/>
                    </a:lnTo>
                    <a:lnTo>
                      <a:pt x="91" y="30"/>
                    </a:lnTo>
                    <a:lnTo>
                      <a:pt x="80" y="18"/>
                    </a:lnTo>
                    <a:lnTo>
                      <a:pt x="68" y="8"/>
                    </a:lnTo>
                    <a:lnTo>
                      <a:pt x="55" y="0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" name="Freeform 396"/>
              <p:cNvSpPr>
                <a:spLocks/>
              </p:cNvSpPr>
              <p:nvPr/>
            </p:nvSpPr>
            <p:spPr bwMode="auto">
              <a:xfrm>
                <a:off x="6498312" y="5115403"/>
                <a:ext cx="193068" cy="196676"/>
              </a:xfrm>
              <a:custGeom>
                <a:avLst/>
                <a:gdLst>
                  <a:gd name="T0" fmla="*/ 212 w 214"/>
                  <a:gd name="T1" fmla="*/ 148 h 217"/>
                  <a:gd name="T2" fmla="*/ 117 w 214"/>
                  <a:gd name="T3" fmla="*/ 101 h 217"/>
                  <a:gd name="T4" fmla="*/ 117 w 214"/>
                  <a:gd name="T5" fmla="*/ 101 h 217"/>
                  <a:gd name="T6" fmla="*/ 78 w 214"/>
                  <a:gd name="T7" fmla="*/ 3 h 217"/>
                  <a:gd name="T8" fmla="*/ 78 w 214"/>
                  <a:gd name="T9" fmla="*/ 3 h 217"/>
                  <a:gd name="T10" fmla="*/ 76 w 214"/>
                  <a:gd name="T11" fmla="*/ 2 h 217"/>
                  <a:gd name="T12" fmla="*/ 74 w 214"/>
                  <a:gd name="T13" fmla="*/ 0 h 217"/>
                  <a:gd name="T14" fmla="*/ 74 w 214"/>
                  <a:gd name="T15" fmla="*/ 0 h 217"/>
                  <a:gd name="T16" fmla="*/ 70 w 214"/>
                  <a:gd name="T17" fmla="*/ 0 h 217"/>
                  <a:gd name="T18" fmla="*/ 70 w 214"/>
                  <a:gd name="T19" fmla="*/ 0 h 217"/>
                  <a:gd name="T20" fmla="*/ 55 w 214"/>
                  <a:gd name="T21" fmla="*/ 9 h 217"/>
                  <a:gd name="T22" fmla="*/ 41 w 214"/>
                  <a:gd name="T23" fmla="*/ 18 h 217"/>
                  <a:gd name="T24" fmla="*/ 29 w 214"/>
                  <a:gd name="T25" fmla="*/ 29 h 217"/>
                  <a:gd name="T26" fmla="*/ 19 w 214"/>
                  <a:gd name="T27" fmla="*/ 43 h 217"/>
                  <a:gd name="T28" fmla="*/ 11 w 214"/>
                  <a:gd name="T29" fmla="*/ 56 h 217"/>
                  <a:gd name="T30" fmla="*/ 6 w 214"/>
                  <a:gd name="T31" fmla="*/ 71 h 217"/>
                  <a:gd name="T32" fmla="*/ 1 w 214"/>
                  <a:gd name="T33" fmla="*/ 88 h 217"/>
                  <a:gd name="T34" fmla="*/ 0 w 214"/>
                  <a:gd name="T35" fmla="*/ 105 h 217"/>
                  <a:gd name="T36" fmla="*/ 0 w 214"/>
                  <a:gd name="T37" fmla="*/ 105 h 217"/>
                  <a:gd name="T38" fmla="*/ 1 w 214"/>
                  <a:gd name="T39" fmla="*/ 116 h 217"/>
                  <a:gd name="T40" fmla="*/ 3 w 214"/>
                  <a:gd name="T41" fmla="*/ 127 h 217"/>
                  <a:gd name="T42" fmla="*/ 6 w 214"/>
                  <a:gd name="T43" fmla="*/ 138 h 217"/>
                  <a:gd name="T44" fmla="*/ 10 w 214"/>
                  <a:gd name="T45" fmla="*/ 149 h 217"/>
                  <a:gd name="T46" fmla="*/ 14 w 214"/>
                  <a:gd name="T47" fmla="*/ 159 h 217"/>
                  <a:gd name="T48" fmla="*/ 19 w 214"/>
                  <a:gd name="T49" fmla="*/ 168 h 217"/>
                  <a:gd name="T50" fmla="*/ 26 w 214"/>
                  <a:gd name="T51" fmla="*/ 176 h 217"/>
                  <a:gd name="T52" fmla="*/ 33 w 214"/>
                  <a:gd name="T53" fmla="*/ 185 h 217"/>
                  <a:gd name="T54" fmla="*/ 41 w 214"/>
                  <a:gd name="T55" fmla="*/ 191 h 217"/>
                  <a:gd name="T56" fmla="*/ 51 w 214"/>
                  <a:gd name="T57" fmla="*/ 198 h 217"/>
                  <a:gd name="T58" fmla="*/ 59 w 214"/>
                  <a:gd name="T59" fmla="*/ 204 h 217"/>
                  <a:gd name="T60" fmla="*/ 70 w 214"/>
                  <a:gd name="T61" fmla="*/ 209 h 217"/>
                  <a:gd name="T62" fmla="*/ 79 w 214"/>
                  <a:gd name="T63" fmla="*/ 213 h 217"/>
                  <a:gd name="T64" fmla="*/ 90 w 214"/>
                  <a:gd name="T65" fmla="*/ 216 h 217"/>
                  <a:gd name="T66" fmla="*/ 101 w 214"/>
                  <a:gd name="T67" fmla="*/ 217 h 217"/>
                  <a:gd name="T68" fmla="*/ 113 w 214"/>
                  <a:gd name="T69" fmla="*/ 217 h 217"/>
                  <a:gd name="T70" fmla="*/ 113 w 214"/>
                  <a:gd name="T71" fmla="*/ 217 h 217"/>
                  <a:gd name="T72" fmla="*/ 130 w 214"/>
                  <a:gd name="T73" fmla="*/ 217 h 217"/>
                  <a:gd name="T74" fmla="*/ 145 w 214"/>
                  <a:gd name="T75" fmla="*/ 213 h 217"/>
                  <a:gd name="T76" fmla="*/ 158 w 214"/>
                  <a:gd name="T77" fmla="*/ 208 h 217"/>
                  <a:gd name="T78" fmla="*/ 172 w 214"/>
                  <a:gd name="T79" fmla="*/ 201 h 217"/>
                  <a:gd name="T80" fmla="*/ 184 w 214"/>
                  <a:gd name="T81" fmla="*/ 193 h 217"/>
                  <a:gd name="T82" fmla="*/ 197 w 214"/>
                  <a:gd name="T83" fmla="*/ 182 h 217"/>
                  <a:gd name="T84" fmla="*/ 206 w 214"/>
                  <a:gd name="T85" fmla="*/ 170 h 217"/>
                  <a:gd name="T86" fmla="*/ 214 w 214"/>
                  <a:gd name="T87" fmla="*/ 156 h 217"/>
                  <a:gd name="T88" fmla="*/ 214 w 214"/>
                  <a:gd name="T89" fmla="*/ 156 h 217"/>
                  <a:gd name="T90" fmla="*/ 214 w 214"/>
                  <a:gd name="T91" fmla="*/ 152 h 217"/>
                  <a:gd name="T92" fmla="*/ 214 w 214"/>
                  <a:gd name="T93" fmla="*/ 152 h 217"/>
                  <a:gd name="T94" fmla="*/ 213 w 214"/>
                  <a:gd name="T95" fmla="*/ 149 h 217"/>
                  <a:gd name="T96" fmla="*/ 212 w 214"/>
                  <a:gd name="T97" fmla="*/ 148 h 217"/>
                  <a:gd name="T98" fmla="*/ 212 w 214"/>
                  <a:gd name="T99" fmla="*/ 148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14" h="217">
                    <a:moveTo>
                      <a:pt x="212" y="148"/>
                    </a:moveTo>
                    <a:lnTo>
                      <a:pt x="117" y="101"/>
                    </a:lnTo>
                    <a:lnTo>
                      <a:pt x="117" y="101"/>
                    </a:lnTo>
                    <a:lnTo>
                      <a:pt x="78" y="3"/>
                    </a:lnTo>
                    <a:lnTo>
                      <a:pt x="78" y="3"/>
                    </a:lnTo>
                    <a:lnTo>
                      <a:pt x="76" y="2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55" y="9"/>
                    </a:lnTo>
                    <a:lnTo>
                      <a:pt x="41" y="18"/>
                    </a:lnTo>
                    <a:lnTo>
                      <a:pt x="29" y="29"/>
                    </a:lnTo>
                    <a:lnTo>
                      <a:pt x="19" y="43"/>
                    </a:lnTo>
                    <a:lnTo>
                      <a:pt x="11" y="56"/>
                    </a:lnTo>
                    <a:lnTo>
                      <a:pt x="6" y="71"/>
                    </a:lnTo>
                    <a:lnTo>
                      <a:pt x="1" y="88"/>
                    </a:lnTo>
                    <a:lnTo>
                      <a:pt x="0" y="105"/>
                    </a:lnTo>
                    <a:lnTo>
                      <a:pt x="0" y="105"/>
                    </a:lnTo>
                    <a:lnTo>
                      <a:pt x="1" y="116"/>
                    </a:lnTo>
                    <a:lnTo>
                      <a:pt x="3" y="127"/>
                    </a:lnTo>
                    <a:lnTo>
                      <a:pt x="6" y="138"/>
                    </a:lnTo>
                    <a:lnTo>
                      <a:pt x="10" y="149"/>
                    </a:lnTo>
                    <a:lnTo>
                      <a:pt x="14" y="159"/>
                    </a:lnTo>
                    <a:lnTo>
                      <a:pt x="19" y="168"/>
                    </a:lnTo>
                    <a:lnTo>
                      <a:pt x="26" y="176"/>
                    </a:lnTo>
                    <a:lnTo>
                      <a:pt x="33" y="185"/>
                    </a:lnTo>
                    <a:lnTo>
                      <a:pt x="41" y="191"/>
                    </a:lnTo>
                    <a:lnTo>
                      <a:pt x="51" y="198"/>
                    </a:lnTo>
                    <a:lnTo>
                      <a:pt x="59" y="204"/>
                    </a:lnTo>
                    <a:lnTo>
                      <a:pt x="70" y="209"/>
                    </a:lnTo>
                    <a:lnTo>
                      <a:pt x="79" y="213"/>
                    </a:lnTo>
                    <a:lnTo>
                      <a:pt x="90" y="216"/>
                    </a:lnTo>
                    <a:lnTo>
                      <a:pt x="101" y="217"/>
                    </a:lnTo>
                    <a:lnTo>
                      <a:pt x="113" y="217"/>
                    </a:lnTo>
                    <a:lnTo>
                      <a:pt x="113" y="217"/>
                    </a:lnTo>
                    <a:lnTo>
                      <a:pt x="130" y="217"/>
                    </a:lnTo>
                    <a:lnTo>
                      <a:pt x="145" y="213"/>
                    </a:lnTo>
                    <a:lnTo>
                      <a:pt x="158" y="208"/>
                    </a:lnTo>
                    <a:lnTo>
                      <a:pt x="172" y="201"/>
                    </a:lnTo>
                    <a:lnTo>
                      <a:pt x="184" y="193"/>
                    </a:lnTo>
                    <a:lnTo>
                      <a:pt x="197" y="182"/>
                    </a:lnTo>
                    <a:lnTo>
                      <a:pt x="206" y="170"/>
                    </a:lnTo>
                    <a:lnTo>
                      <a:pt x="214" y="156"/>
                    </a:lnTo>
                    <a:lnTo>
                      <a:pt x="214" y="156"/>
                    </a:lnTo>
                    <a:lnTo>
                      <a:pt x="214" y="152"/>
                    </a:lnTo>
                    <a:lnTo>
                      <a:pt x="214" y="152"/>
                    </a:lnTo>
                    <a:lnTo>
                      <a:pt x="213" y="149"/>
                    </a:lnTo>
                    <a:lnTo>
                      <a:pt x="212" y="148"/>
                    </a:lnTo>
                    <a:lnTo>
                      <a:pt x="21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350">
                  <a:solidFill>
                    <a:prstClr val="black"/>
                  </a:solidFill>
                  <a:latin typeface="+mn-lt"/>
                  <a:ea typeface="+mn-ea"/>
                </a:endParaRPr>
              </a:p>
            </p:txBody>
          </p:sp>
        </p:grpSp>
      </p:grpSp>
      <p:sp>
        <p:nvSpPr>
          <p:cNvPr id="19463" name="文本框 8"/>
          <p:cNvSpPr txBox="1">
            <a:spLocks noChangeArrowheads="1"/>
          </p:cNvSpPr>
          <p:nvPr/>
        </p:nvSpPr>
        <p:spPr bwMode="auto">
          <a:xfrm>
            <a:off x="982663" y="3094038"/>
            <a:ext cx="11144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="1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项目简介</a:t>
            </a:r>
            <a:endParaRPr lang="zh-CN" altLang="en-US" sz="1800" b="1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9464" name="文本框 9"/>
          <p:cNvSpPr txBox="1">
            <a:spLocks noChangeArrowheads="1"/>
          </p:cNvSpPr>
          <p:nvPr/>
        </p:nvSpPr>
        <p:spPr bwMode="auto">
          <a:xfrm>
            <a:off x="4014788" y="3125788"/>
            <a:ext cx="11144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="1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流程分析</a:t>
            </a:r>
            <a:endParaRPr lang="zh-CN" altLang="en-US" sz="1800" b="1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9466" name="文本框 11"/>
          <p:cNvSpPr txBox="1">
            <a:spLocks noChangeArrowheads="1"/>
          </p:cNvSpPr>
          <p:nvPr/>
        </p:nvSpPr>
        <p:spPr bwMode="auto">
          <a:xfrm>
            <a:off x="7046913" y="3108325"/>
            <a:ext cx="11144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="1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硬件平台</a:t>
            </a:r>
            <a:endParaRPr lang="zh-CN" altLang="en-US" sz="1800" b="1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19467" name="文本框 8"/>
          <p:cNvSpPr txBox="1">
            <a:spLocks noChangeArrowheads="1"/>
          </p:cNvSpPr>
          <p:nvPr/>
        </p:nvSpPr>
        <p:spPr bwMode="auto">
          <a:xfrm>
            <a:off x="4105275" y="1228725"/>
            <a:ext cx="10064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目 录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233488"/>
            <a:ext cx="9144000" cy="2581275"/>
          </a:xfrm>
          <a:prstGeom prst="rect">
            <a:avLst/>
          </a:prstGeom>
          <a:solidFill>
            <a:srgbClr val="202C3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" name="同心圆 1"/>
          <p:cNvSpPr/>
          <p:nvPr/>
        </p:nvSpPr>
        <p:spPr>
          <a:xfrm>
            <a:off x="1020763" y="1962150"/>
            <a:ext cx="1309687" cy="1309688"/>
          </a:xfrm>
          <a:prstGeom prst="donut">
            <a:avLst>
              <a:gd name="adj" fmla="val 17619"/>
            </a:avLst>
          </a:prstGeom>
          <a:solidFill>
            <a:srgbClr val="137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schemeClr val="tx1"/>
              </a:solidFill>
            </a:endParaRPr>
          </a:p>
        </p:txBody>
      </p:sp>
      <p:sp>
        <p:nvSpPr>
          <p:cNvPr id="20484" name="文本框 8"/>
          <p:cNvSpPr txBox="1">
            <a:spLocks noChangeArrowheads="1"/>
          </p:cNvSpPr>
          <p:nvPr/>
        </p:nvSpPr>
        <p:spPr bwMode="auto">
          <a:xfrm>
            <a:off x="1331913" y="2324100"/>
            <a:ext cx="68738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01</a:t>
            </a:r>
            <a:endParaRPr lang="zh-CN" altLang="en-US" sz="3200" b="1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0485" name="文本框 8"/>
          <p:cNvSpPr txBox="1">
            <a:spLocks noChangeArrowheads="1"/>
          </p:cNvSpPr>
          <p:nvPr/>
        </p:nvSpPr>
        <p:spPr bwMode="auto">
          <a:xfrm>
            <a:off x="2438400" y="2201863"/>
            <a:ext cx="1114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="1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项目简介</a:t>
            </a:r>
          </a:p>
        </p:txBody>
      </p:sp>
      <p:sp>
        <p:nvSpPr>
          <p:cNvPr id="20486" name="TextBox 46"/>
          <p:cNvSpPr txBox="1">
            <a:spLocks noChangeArrowheads="1"/>
          </p:cNvSpPr>
          <p:nvPr/>
        </p:nvSpPr>
        <p:spPr bwMode="auto">
          <a:xfrm>
            <a:off x="2454275" y="2571750"/>
            <a:ext cx="4235450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双目视觉通过从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两个视点观察同一</a:t>
            </a: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景物，以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获取立体像</a:t>
            </a: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对。</a:t>
            </a:r>
            <a:endParaRPr lang="en-US" altLang="zh-CN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通过在立体图像对中匹配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出相应像</a:t>
            </a: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点，从而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计算出</a:t>
            </a: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视差并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获得三维</a:t>
            </a:r>
            <a:r>
              <a:rPr lang="zh-CN" altLang="en-US" sz="12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信息。</a:t>
            </a:r>
            <a:endParaRPr lang="en-US" altLang="zh-CN" sz="1200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endParaRPr lang="en-US" altLang="zh-CN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552700" y="2571750"/>
            <a:ext cx="3989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文本框 8"/>
          <p:cNvSpPr txBox="1">
            <a:spLocks noChangeArrowheads="1"/>
          </p:cNvSpPr>
          <p:nvPr/>
        </p:nvSpPr>
        <p:spPr bwMode="auto">
          <a:xfrm>
            <a:off x="3622675" y="303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1.1</a:t>
            </a:r>
            <a:r>
              <a:rPr lang="zh-CN" altLang="en-US" sz="2400" b="1" dirty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基本原理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227431" y="1189038"/>
            <a:ext cx="8762163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137EEC">
                    <a:alpha val="0"/>
                  </a:srgbClr>
                </a:gs>
                <a:gs pos="56000">
                  <a:srgbClr val="137EEC"/>
                </a:gs>
                <a:gs pos="100000">
                  <a:srgbClr val="137EE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890" name="Picture 2" descr="深度计算示意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30" y="1335342"/>
            <a:ext cx="4542995" cy="350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742432" y="1613199"/>
            <a:ext cx="293626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171450" indent="-171450" defTabSz="522288" eaLnBrk="1" hangingPunct="1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22288"/>
            <a:lvl3pPr marL="1143000" indent="-228600" defTabSz="522288"/>
            <a:lvl4pPr marL="1600200" indent="-228600" defTabSz="522288"/>
            <a:lvl5pPr marL="2057400" indent="-228600" defTabSz="522288"/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考虑</a:t>
            </a:r>
            <a:r>
              <a:rPr lang="zh-CN" altLang="en-US" dirty="0" smtClean="0">
                <a:solidFill>
                  <a:schemeClr val="tx1"/>
                </a:solidFill>
              </a:rPr>
              <a:t>如左图</a:t>
            </a:r>
            <a:r>
              <a:rPr lang="zh-CN" altLang="en-US" dirty="0">
                <a:solidFill>
                  <a:schemeClr val="tx1"/>
                </a:solidFill>
              </a:rPr>
              <a:t>所示的</a:t>
            </a:r>
            <a:r>
              <a:rPr lang="zh-CN" altLang="en-US" dirty="0" smtClean="0">
                <a:solidFill>
                  <a:schemeClr val="tx1"/>
                </a:solidFill>
              </a:rPr>
              <a:t>情况，</a:t>
            </a:r>
            <a:r>
              <a:rPr lang="en-US" altLang="zh-CN" dirty="0" smtClean="0">
                <a:solidFill>
                  <a:schemeClr val="tx1"/>
                </a:solidFill>
              </a:rPr>
              <a:t>Or</a:t>
            </a:r>
            <a:r>
              <a:rPr lang="zh-CN" altLang="en-US" dirty="0">
                <a:solidFill>
                  <a:schemeClr val="tx1"/>
                </a:solidFill>
              </a:rPr>
              <a:t>、</a:t>
            </a:r>
            <a:r>
              <a:rPr lang="en-US" altLang="zh-CN" dirty="0" err="1">
                <a:solidFill>
                  <a:schemeClr val="tx1"/>
                </a:solidFill>
              </a:rPr>
              <a:t>Ot</a:t>
            </a:r>
            <a:r>
              <a:rPr lang="zh-CN" altLang="en-US" dirty="0">
                <a:solidFill>
                  <a:schemeClr val="tx1"/>
                </a:solidFill>
              </a:rPr>
              <a:t>为两个焦距为</a:t>
            </a:r>
            <a:r>
              <a:rPr lang="en-US" altLang="zh-CN" dirty="0">
                <a:solidFill>
                  <a:schemeClr val="tx1"/>
                </a:solidFill>
              </a:rPr>
              <a:t>f</a:t>
            </a:r>
            <a:r>
              <a:rPr lang="zh-CN" altLang="en-US" dirty="0">
                <a:solidFill>
                  <a:schemeClr val="tx1"/>
                </a:solidFill>
              </a:rPr>
              <a:t>的</a:t>
            </a:r>
            <a:r>
              <a:rPr lang="zh-CN" altLang="en-US" dirty="0" smtClean="0">
                <a:solidFill>
                  <a:schemeClr val="tx1"/>
                </a:solidFill>
              </a:rPr>
              <a:t>摄像头，点</a:t>
            </a:r>
            <a:r>
              <a:rPr lang="en-US" altLang="zh-CN" dirty="0">
                <a:solidFill>
                  <a:schemeClr val="tx1"/>
                </a:solidFill>
              </a:rPr>
              <a:t>P</a:t>
            </a:r>
            <a:r>
              <a:rPr lang="zh-CN" altLang="en-US" dirty="0">
                <a:solidFill>
                  <a:schemeClr val="tx1"/>
                </a:solidFill>
              </a:rPr>
              <a:t>分别在两个成像平面上投影成</a:t>
            </a:r>
            <a:r>
              <a:rPr lang="en-US" altLang="zh-CN" dirty="0">
                <a:solidFill>
                  <a:schemeClr val="tx1"/>
                </a:solidFill>
              </a:rPr>
              <a:t>p</a:t>
            </a:r>
            <a:r>
              <a:rPr lang="zh-CN" altLang="en-US" dirty="0">
                <a:solidFill>
                  <a:schemeClr val="tx1"/>
                </a:solidFill>
              </a:rPr>
              <a:t>和</a:t>
            </a:r>
            <a:r>
              <a:rPr lang="en-US" altLang="zh-CN" dirty="0" smtClean="0">
                <a:solidFill>
                  <a:schemeClr val="tx1"/>
                </a:solidFill>
              </a:rPr>
              <a:t>p‘</a:t>
            </a:r>
            <a:r>
              <a:rPr lang="zh-CN" altLang="en-US" dirty="0" smtClean="0">
                <a:solidFill>
                  <a:schemeClr val="tx1"/>
                </a:solidFill>
              </a:rPr>
              <a:t>。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42432" y="2435587"/>
            <a:ext cx="293626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此时</a:t>
            </a:r>
            <a:r>
              <a:rPr lang="zh-CN" altLang="en-US" dirty="0"/>
              <a:t>三角形</a:t>
            </a:r>
            <a:r>
              <a:rPr lang="en-US" altLang="zh-CN" dirty="0" err="1"/>
              <a:t>Ppp</a:t>
            </a:r>
            <a:r>
              <a:rPr lang="en-US" altLang="zh-CN" dirty="0"/>
              <a:t>'</a:t>
            </a:r>
            <a:r>
              <a:rPr lang="zh-CN" altLang="en-US" dirty="0"/>
              <a:t>与三角形</a:t>
            </a:r>
            <a:r>
              <a:rPr lang="en-US" altLang="zh-CN" dirty="0" err="1"/>
              <a:t>POrOt</a:t>
            </a:r>
            <a:r>
              <a:rPr lang="zh-CN" altLang="en-US" dirty="0"/>
              <a:t>互为相似三角形。</a:t>
            </a:r>
          </a:p>
        </p:txBody>
      </p:sp>
      <p:sp>
        <p:nvSpPr>
          <p:cNvPr id="5" name="AutoShape 4" descr="https://camo.githubusercontent.com/6d70f5d2b18bfb9b5f91f16aad04d02353861569/68747470733a2f2f6c617465782e636f6465636f67732e636f6d2f6769662e6c617465783f5c667261637b627d7b5a7d2673706163653b3d2673706163653b5c667261637b28622b785f54292d785f527d7b5a2d667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7894" name="Picture 6" descr="https://camo.githubusercontent.com/6d70f5d2b18bfb9b5f91f16aad04d02353861569/68747470733a2f2f6c617465782e636f6465636f67732e636f6d2f6769662e6c617465783f5c667261637b627d7b5a7d2673706163653b3d2673706163653b5c667261637b28622b785f54292d785f527d7b5a2d667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865" y="3090100"/>
            <a:ext cx="140970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896" name="Picture 8" descr="https://camo.githubusercontent.com/ae57b1719b4e9522b1c3b878a89f89d69673c9b4/68747470733a2f2f6c617465782e636f6465636f67732e636f6d2f6769662e6c617465783f5a2673706163653b3d2673706163653b5c667261637b625c63646f742673706163653b667d7b785f722d785f747d2673706163653b3d2673706163653b5c667261637b625c63646f742673706163653b667d7b647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865" y="3740213"/>
            <a:ext cx="1457325" cy="390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5129849" y="4343400"/>
            <a:ext cx="851515" cy="2923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深度结果</a:t>
            </a:r>
            <a:endParaRPr lang="zh-CN" altLang="en-US" dirty="0"/>
          </a:p>
        </p:txBody>
      </p:sp>
      <p:cxnSp>
        <p:nvCxnSpPr>
          <p:cNvPr id="11" name="直接箭头连接符 10"/>
          <p:cNvCxnSpPr>
            <a:stCxn id="9" idx="0"/>
            <a:endCxn id="37896" idx="1"/>
          </p:cNvCxnSpPr>
          <p:nvPr/>
        </p:nvCxnSpPr>
        <p:spPr>
          <a:xfrm flipV="1">
            <a:off x="5555607" y="3935476"/>
            <a:ext cx="245258" cy="407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7455823" y="2904149"/>
            <a:ext cx="684803" cy="29238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固定值</a:t>
            </a:r>
            <a:endParaRPr lang="zh-CN" altLang="en-US" dirty="0"/>
          </a:p>
        </p:txBody>
      </p:sp>
      <p:cxnSp>
        <p:nvCxnSpPr>
          <p:cNvPr id="39" name="直接箭头连接符 38"/>
          <p:cNvCxnSpPr>
            <a:stCxn id="44" idx="2"/>
          </p:cNvCxnSpPr>
          <p:nvPr/>
        </p:nvCxnSpPr>
        <p:spPr>
          <a:xfrm flipH="1">
            <a:off x="7040880" y="3196537"/>
            <a:ext cx="757345" cy="479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44" idx="2"/>
          </p:cNvCxnSpPr>
          <p:nvPr/>
        </p:nvCxnSpPr>
        <p:spPr>
          <a:xfrm flipH="1">
            <a:off x="7258190" y="3196537"/>
            <a:ext cx="540035" cy="5436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6553597" y="4343400"/>
            <a:ext cx="2606804" cy="292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/>
              <a:t>所以求深度的问题简化为求视差</a:t>
            </a:r>
            <a:r>
              <a:rPr lang="en-US" altLang="zh-CN" dirty="0" smtClean="0"/>
              <a:t>d</a:t>
            </a:r>
            <a:endParaRPr lang="zh-CN" altLang="en-US" dirty="0"/>
          </a:p>
        </p:txBody>
      </p:sp>
      <p:cxnSp>
        <p:nvCxnSpPr>
          <p:cNvPr id="43" name="直接箭头连接符 42"/>
          <p:cNvCxnSpPr>
            <a:stCxn id="61" idx="0"/>
          </p:cNvCxnSpPr>
          <p:nvPr/>
        </p:nvCxnSpPr>
        <p:spPr>
          <a:xfrm flipH="1" flipV="1">
            <a:off x="7210565" y="4130739"/>
            <a:ext cx="646434" cy="212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文本框 8"/>
          <p:cNvSpPr txBox="1">
            <a:spLocks noChangeArrowheads="1"/>
          </p:cNvSpPr>
          <p:nvPr/>
        </p:nvSpPr>
        <p:spPr bwMode="auto">
          <a:xfrm>
            <a:off x="3622675" y="303213"/>
            <a:ext cx="187262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1.2</a:t>
            </a:r>
            <a:r>
              <a:rPr lang="zh-CN" altLang="en-US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算法流程</a:t>
            </a:r>
            <a:endParaRPr lang="zh-CN" altLang="en-US" sz="2400" b="1" dirty="0">
              <a:solidFill>
                <a:srgbClr val="137EEC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27431" y="1189038"/>
            <a:ext cx="8762163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137EEC">
                    <a:alpha val="0"/>
                  </a:srgbClr>
                </a:gs>
                <a:gs pos="56000">
                  <a:srgbClr val="137EEC"/>
                </a:gs>
                <a:gs pos="100000">
                  <a:srgbClr val="137EE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utoShape 4" descr="https://camo.githubusercontent.com/6d70f5d2b18bfb9b5f91f16aad04d02353861569/68747470733a2f2f6c617465782e636f6465636f67732e636f6d2f6769662e6c617465783f5c667261637b627d7b5a7d2673706163653b3d2673706163653b5c667261637b28622b785f54292d785f527d7b5a2d667d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1892300" y="1189038"/>
            <a:ext cx="5334000" cy="3784600"/>
            <a:chOff x="1192" y="749"/>
            <a:chExt cx="3360" cy="2384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/>
          </p:nvSpPr>
          <p:spPr bwMode="auto">
            <a:xfrm>
              <a:off x="1192" y="749"/>
              <a:ext cx="3360" cy="2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3789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" y="2828"/>
              <a:ext cx="642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94" name="Picture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" y="2828"/>
              <a:ext cx="642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7"/>
            <p:cNvSpPr>
              <a:spLocks noChangeArrowheads="1"/>
            </p:cNvSpPr>
            <p:nvPr/>
          </p:nvSpPr>
          <p:spPr bwMode="auto">
            <a:xfrm>
              <a:off x="2290" y="2859"/>
              <a:ext cx="572" cy="24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2350" y="2932"/>
              <a:ext cx="287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1" i="0" u="none" strike="noStrike" cap="none" normalizeH="0" baseline="0" smtClean="0">
                  <a:ln>
                    <a:noFill/>
                  </a:ln>
                  <a:solidFill>
                    <a:srgbClr val="FE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生成深度图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37897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6" y="1434"/>
              <a:ext cx="786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98" name="Picture 1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6" y="1434"/>
              <a:ext cx="786" cy="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11"/>
            <p:cNvSpPr>
              <a:spLocks noChangeArrowheads="1"/>
            </p:cNvSpPr>
            <p:nvPr/>
          </p:nvSpPr>
          <p:spPr bwMode="auto">
            <a:xfrm>
              <a:off x="3690" y="1464"/>
              <a:ext cx="714" cy="239"/>
            </a:xfrm>
            <a:prstGeom prst="rect">
              <a:avLst/>
            </a:prstGeom>
            <a:solidFill>
              <a:srgbClr val="AC42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Rectangle 12"/>
            <p:cNvSpPr>
              <a:spLocks noChangeArrowheads="1"/>
            </p:cNvSpPr>
            <p:nvPr/>
          </p:nvSpPr>
          <p:spPr bwMode="auto">
            <a:xfrm>
              <a:off x="3776" y="1536"/>
              <a:ext cx="333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1" i="0" u="none" strike="noStrike" cap="none" normalizeH="0" baseline="0" smtClean="0">
                  <a:ln>
                    <a:noFill/>
                  </a:ln>
                  <a:solidFill>
                    <a:srgbClr val="FE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匹配代价计算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 flipV="1">
              <a:off x="2862" y="1561"/>
              <a:ext cx="171" cy="17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Line 14"/>
            <p:cNvSpPr>
              <a:spLocks noChangeShapeType="1"/>
            </p:cNvSpPr>
            <p:nvPr/>
          </p:nvSpPr>
          <p:spPr bwMode="auto">
            <a:xfrm flipH="1">
              <a:off x="3033" y="1561"/>
              <a:ext cx="514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5"/>
            <p:cNvSpPr>
              <a:spLocks noEditPoints="1"/>
            </p:cNvSpPr>
            <p:nvPr/>
          </p:nvSpPr>
          <p:spPr bwMode="auto">
            <a:xfrm>
              <a:off x="3544" y="1344"/>
              <a:ext cx="1007" cy="1103"/>
            </a:xfrm>
            <a:custGeom>
              <a:avLst/>
              <a:gdLst>
                <a:gd name="T0" fmla="*/ 16 w 4265"/>
                <a:gd name="T1" fmla="*/ 544 h 4688"/>
                <a:gd name="T2" fmla="*/ 16 w 4265"/>
                <a:gd name="T3" fmla="*/ 32 h 4688"/>
                <a:gd name="T4" fmla="*/ 32 w 4265"/>
                <a:gd name="T5" fmla="*/ 1296 h 4688"/>
                <a:gd name="T6" fmla="*/ 0 w 4265"/>
                <a:gd name="T7" fmla="*/ 816 h 4688"/>
                <a:gd name="T8" fmla="*/ 32 w 4265"/>
                <a:gd name="T9" fmla="*/ 1584 h 4688"/>
                <a:gd name="T10" fmla="*/ 0 w 4265"/>
                <a:gd name="T11" fmla="*/ 2064 h 4688"/>
                <a:gd name="T12" fmla="*/ 32 w 4265"/>
                <a:gd name="T13" fmla="*/ 1584 h 4688"/>
                <a:gd name="T14" fmla="*/ 16 w 4265"/>
                <a:gd name="T15" fmla="*/ 2848 h 4688"/>
                <a:gd name="T16" fmla="*/ 16 w 4265"/>
                <a:gd name="T17" fmla="*/ 2336 h 4688"/>
                <a:gd name="T18" fmla="*/ 32 w 4265"/>
                <a:gd name="T19" fmla="*/ 3600 h 4688"/>
                <a:gd name="T20" fmla="*/ 0 w 4265"/>
                <a:gd name="T21" fmla="*/ 3120 h 4688"/>
                <a:gd name="T22" fmla="*/ 32 w 4265"/>
                <a:gd name="T23" fmla="*/ 3888 h 4688"/>
                <a:gd name="T24" fmla="*/ 0 w 4265"/>
                <a:gd name="T25" fmla="*/ 4368 h 4688"/>
                <a:gd name="T26" fmla="*/ 32 w 4265"/>
                <a:gd name="T27" fmla="*/ 3888 h 4688"/>
                <a:gd name="T28" fmla="*/ 16 w 4265"/>
                <a:gd name="T29" fmla="*/ 4656 h 4688"/>
                <a:gd name="T30" fmla="*/ 481 w 4265"/>
                <a:gd name="T31" fmla="*/ 4688 h 4688"/>
                <a:gd name="T32" fmla="*/ 0 w 4265"/>
                <a:gd name="T33" fmla="*/ 4656 h 4688"/>
                <a:gd name="T34" fmla="*/ 769 w 4265"/>
                <a:gd name="T35" fmla="*/ 4656 h 4688"/>
                <a:gd name="T36" fmla="*/ 1249 w 4265"/>
                <a:gd name="T37" fmla="*/ 4688 h 4688"/>
                <a:gd name="T38" fmla="*/ 769 w 4265"/>
                <a:gd name="T39" fmla="*/ 4656 h 4688"/>
                <a:gd name="T40" fmla="*/ 2033 w 4265"/>
                <a:gd name="T41" fmla="*/ 4672 h 4688"/>
                <a:gd name="T42" fmla="*/ 1521 w 4265"/>
                <a:gd name="T43" fmla="*/ 4672 h 4688"/>
                <a:gd name="T44" fmla="*/ 2785 w 4265"/>
                <a:gd name="T45" fmla="*/ 4656 h 4688"/>
                <a:gd name="T46" fmla="*/ 2305 w 4265"/>
                <a:gd name="T47" fmla="*/ 4688 h 4688"/>
                <a:gd name="T48" fmla="*/ 3073 w 4265"/>
                <a:gd name="T49" fmla="*/ 4656 h 4688"/>
                <a:gd name="T50" fmla="*/ 3553 w 4265"/>
                <a:gd name="T51" fmla="*/ 4688 h 4688"/>
                <a:gd name="T52" fmla="*/ 3073 w 4265"/>
                <a:gd name="T53" fmla="*/ 4656 h 4688"/>
                <a:gd name="T54" fmla="*/ 4233 w 4265"/>
                <a:gd name="T55" fmla="*/ 4672 h 4688"/>
                <a:gd name="T56" fmla="*/ 4265 w 4265"/>
                <a:gd name="T57" fmla="*/ 4601 h 4688"/>
                <a:gd name="T58" fmla="*/ 3841 w 4265"/>
                <a:gd name="T59" fmla="*/ 4688 h 4688"/>
                <a:gd name="T60" fmla="*/ 4233 w 4265"/>
                <a:gd name="T61" fmla="*/ 4313 h 4688"/>
                <a:gd name="T62" fmla="*/ 4265 w 4265"/>
                <a:gd name="T63" fmla="*/ 3833 h 4688"/>
                <a:gd name="T64" fmla="*/ 4233 w 4265"/>
                <a:gd name="T65" fmla="*/ 4313 h 4688"/>
                <a:gd name="T66" fmla="*/ 4249 w 4265"/>
                <a:gd name="T67" fmla="*/ 3049 h 4688"/>
                <a:gd name="T68" fmla="*/ 4249 w 4265"/>
                <a:gd name="T69" fmla="*/ 3561 h 4688"/>
                <a:gd name="T70" fmla="*/ 4233 w 4265"/>
                <a:gd name="T71" fmla="*/ 2297 h 4688"/>
                <a:gd name="T72" fmla="*/ 4265 w 4265"/>
                <a:gd name="T73" fmla="*/ 2777 h 4688"/>
                <a:gd name="T74" fmla="*/ 4233 w 4265"/>
                <a:gd name="T75" fmla="*/ 2009 h 4688"/>
                <a:gd name="T76" fmla="*/ 4265 w 4265"/>
                <a:gd name="T77" fmla="*/ 1529 h 4688"/>
                <a:gd name="T78" fmla="*/ 4233 w 4265"/>
                <a:gd name="T79" fmla="*/ 2009 h 4688"/>
                <a:gd name="T80" fmla="*/ 4249 w 4265"/>
                <a:gd name="T81" fmla="*/ 745 h 4688"/>
                <a:gd name="T82" fmla="*/ 4249 w 4265"/>
                <a:gd name="T83" fmla="*/ 1257 h 4688"/>
                <a:gd name="T84" fmla="*/ 4233 w 4265"/>
                <a:gd name="T85" fmla="*/ 16 h 4688"/>
                <a:gd name="T86" fmla="*/ 4209 w 4265"/>
                <a:gd name="T87" fmla="*/ 16 h 4688"/>
                <a:gd name="T88" fmla="*/ 4265 w 4265"/>
                <a:gd name="T89" fmla="*/ 16 h 4688"/>
                <a:gd name="T90" fmla="*/ 4233 w 4265"/>
                <a:gd name="T91" fmla="*/ 473 h 4688"/>
                <a:gd name="T92" fmla="*/ 3441 w 4265"/>
                <a:gd name="T93" fmla="*/ 16 h 4688"/>
                <a:gd name="T94" fmla="*/ 3953 w 4265"/>
                <a:gd name="T95" fmla="*/ 16 h 4688"/>
                <a:gd name="T96" fmla="*/ 2689 w 4265"/>
                <a:gd name="T97" fmla="*/ 32 h 4688"/>
                <a:gd name="T98" fmla="*/ 3169 w 4265"/>
                <a:gd name="T99" fmla="*/ 0 h 4688"/>
                <a:gd name="T100" fmla="*/ 2401 w 4265"/>
                <a:gd name="T101" fmla="*/ 32 h 4688"/>
                <a:gd name="T102" fmla="*/ 1921 w 4265"/>
                <a:gd name="T103" fmla="*/ 0 h 4688"/>
                <a:gd name="T104" fmla="*/ 2401 w 4265"/>
                <a:gd name="T105" fmla="*/ 32 h 4688"/>
                <a:gd name="T106" fmla="*/ 1137 w 4265"/>
                <a:gd name="T107" fmla="*/ 16 h 4688"/>
                <a:gd name="T108" fmla="*/ 1649 w 4265"/>
                <a:gd name="T109" fmla="*/ 16 h 4688"/>
                <a:gd name="T110" fmla="*/ 385 w 4265"/>
                <a:gd name="T111" fmla="*/ 32 h 4688"/>
                <a:gd name="T112" fmla="*/ 865 w 4265"/>
                <a:gd name="T113" fmla="*/ 0 h 4688"/>
                <a:gd name="T114" fmla="*/ 97 w 4265"/>
                <a:gd name="T115" fmla="*/ 32 h 4688"/>
                <a:gd name="T116" fmla="*/ 16 w 4265"/>
                <a:gd name="T117" fmla="*/ 0 h 4688"/>
                <a:gd name="T118" fmla="*/ 97 w 4265"/>
                <a:gd name="T119" fmla="*/ 32 h 4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265" h="4688">
                  <a:moveTo>
                    <a:pt x="32" y="48"/>
                  </a:moveTo>
                  <a:lnTo>
                    <a:pt x="32" y="528"/>
                  </a:lnTo>
                  <a:cubicBezTo>
                    <a:pt x="32" y="537"/>
                    <a:pt x="25" y="544"/>
                    <a:pt x="16" y="544"/>
                  </a:cubicBezTo>
                  <a:cubicBezTo>
                    <a:pt x="7" y="544"/>
                    <a:pt x="0" y="537"/>
                    <a:pt x="0" y="528"/>
                  </a:cubicBezTo>
                  <a:lnTo>
                    <a:pt x="0" y="48"/>
                  </a:lnTo>
                  <a:cubicBezTo>
                    <a:pt x="0" y="40"/>
                    <a:pt x="7" y="32"/>
                    <a:pt x="16" y="32"/>
                  </a:cubicBezTo>
                  <a:cubicBezTo>
                    <a:pt x="25" y="32"/>
                    <a:pt x="32" y="40"/>
                    <a:pt x="32" y="48"/>
                  </a:cubicBezTo>
                  <a:close/>
                  <a:moveTo>
                    <a:pt x="32" y="816"/>
                  </a:moveTo>
                  <a:lnTo>
                    <a:pt x="32" y="1296"/>
                  </a:lnTo>
                  <a:cubicBezTo>
                    <a:pt x="32" y="1305"/>
                    <a:pt x="25" y="1312"/>
                    <a:pt x="16" y="1312"/>
                  </a:cubicBezTo>
                  <a:cubicBezTo>
                    <a:pt x="7" y="1312"/>
                    <a:pt x="0" y="1305"/>
                    <a:pt x="0" y="1296"/>
                  </a:cubicBezTo>
                  <a:lnTo>
                    <a:pt x="0" y="816"/>
                  </a:lnTo>
                  <a:cubicBezTo>
                    <a:pt x="0" y="808"/>
                    <a:pt x="7" y="800"/>
                    <a:pt x="16" y="800"/>
                  </a:cubicBezTo>
                  <a:cubicBezTo>
                    <a:pt x="25" y="800"/>
                    <a:pt x="32" y="808"/>
                    <a:pt x="32" y="816"/>
                  </a:cubicBezTo>
                  <a:close/>
                  <a:moveTo>
                    <a:pt x="32" y="1584"/>
                  </a:moveTo>
                  <a:lnTo>
                    <a:pt x="32" y="2064"/>
                  </a:lnTo>
                  <a:cubicBezTo>
                    <a:pt x="32" y="2073"/>
                    <a:pt x="25" y="2080"/>
                    <a:pt x="16" y="2080"/>
                  </a:cubicBezTo>
                  <a:cubicBezTo>
                    <a:pt x="7" y="2080"/>
                    <a:pt x="0" y="2073"/>
                    <a:pt x="0" y="2064"/>
                  </a:cubicBezTo>
                  <a:lnTo>
                    <a:pt x="0" y="1584"/>
                  </a:lnTo>
                  <a:cubicBezTo>
                    <a:pt x="0" y="1576"/>
                    <a:pt x="7" y="1568"/>
                    <a:pt x="16" y="1568"/>
                  </a:cubicBezTo>
                  <a:cubicBezTo>
                    <a:pt x="25" y="1568"/>
                    <a:pt x="32" y="1576"/>
                    <a:pt x="32" y="1584"/>
                  </a:cubicBezTo>
                  <a:close/>
                  <a:moveTo>
                    <a:pt x="32" y="2352"/>
                  </a:moveTo>
                  <a:lnTo>
                    <a:pt x="32" y="2832"/>
                  </a:lnTo>
                  <a:cubicBezTo>
                    <a:pt x="32" y="2841"/>
                    <a:pt x="25" y="2848"/>
                    <a:pt x="16" y="2848"/>
                  </a:cubicBezTo>
                  <a:cubicBezTo>
                    <a:pt x="7" y="2848"/>
                    <a:pt x="0" y="2841"/>
                    <a:pt x="0" y="2832"/>
                  </a:cubicBezTo>
                  <a:lnTo>
                    <a:pt x="0" y="2352"/>
                  </a:lnTo>
                  <a:cubicBezTo>
                    <a:pt x="0" y="2344"/>
                    <a:pt x="7" y="2336"/>
                    <a:pt x="16" y="2336"/>
                  </a:cubicBezTo>
                  <a:cubicBezTo>
                    <a:pt x="25" y="2336"/>
                    <a:pt x="32" y="2344"/>
                    <a:pt x="32" y="2352"/>
                  </a:cubicBezTo>
                  <a:close/>
                  <a:moveTo>
                    <a:pt x="32" y="3120"/>
                  </a:moveTo>
                  <a:lnTo>
                    <a:pt x="32" y="3600"/>
                  </a:lnTo>
                  <a:cubicBezTo>
                    <a:pt x="32" y="3609"/>
                    <a:pt x="25" y="3616"/>
                    <a:pt x="16" y="3616"/>
                  </a:cubicBezTo>
                  <a:cubicBezTo>
                    <a:pt x="7" y="3616"/>
                    <a:pt x="0" y="3609"/>
                    <a:pt x="0" y="3600"/>
                  </a:cubicBezTo>
                  <a:lnTo>
                    <a:pt x="0" y="3120"/>
                  </a:lnTo>
                  <a:cubicBezTo>
                    <a:pt x="0" y="3112"/>
                    <a:pt x="7" y="3104"/>
                    <a:pt x="16" y="3104"/>
                  </a:cubicBezTo>
                  <a:cubicBezTo>
                    <a:pt x="25" y="3104"/>
                    <a:pt x="32" y="3112"/>
                    <a:pt x="32" y="3120"/>
                  </a:cubicBezTo>
                  <a:close/>
                  <a:moveTo>
                    <a:pt x="32" y="3888"/>
                  </a:moveTo>
                  <a:lnTo>
                    <a:pt x="32" y="4368"/>
                  </a:lnTo>
                  <a:cubicBezTo>
                    <a:pt x="32" y="4377"/>
                    <a:pt x="25" y="4384"/>
                    <a:pt x="16" y="4384"/>
                  </a:cubicBezTo>
                  <a:cubicBezTo>
                    <a:pt x="7" y="4384"/>
                    <a:pt x="0" y="4377"/>
                    <a:pt x="0" y="4368"/>
                  </a:cubicBezTo>
                  <a:lnTo>
                    <a:pt x="0" y="3888"/>
                  </a:lnTo>
                  <a:cubicBezTo>
                    <a:pt x="0" y="3880"/>
                    <a:pt x="7" y="3872"/>
                    <a:pt x="16" y="3872"/>
                  </a:cubicBezTo>
                  <a:cubicBezTo>
                    <a:pt x="25" y="3872"/>
                    <a:pt x="32" y="3880"/>
                    <a:pt x="32" y="3888"/>
                  </a:cubicBezTo>
                  <a:close/>
                  <a:moveTo>
                    <a:pt x="32" y="4656"/>
                  </a:moveTo>
                  <a:lnTo>
                    <a:pt x="32" y="4672"/>
                  </a:lnTo>
                  <a:lnTo>
                    <a:pt x="16" y="4656"/>
                  </a:lnTo>
                  <a:lnTo>
                    <a:pt x="481" y="4656"/>
                  </a:lnTo>
                  <a:cubicBezTo>
                    <a:pt x="489" y="4656"/>
                    <a:pt x="497" y="4663"/>
                    <a:pt x="497" y="4672"/>
                  </a:cubicBezTo>
                  <a:cubicBezTo>
                    <a:pt x="497" y="4681"/>
                    <a:pt x="489" y="4688"/>
                    <a:pt x="481" y="4688"/>
                  </a:cubicBezTo>
                  <a:lnTo>
                    <a:pt x="16" y="4688"/>
                  </a:lnTo>
                  <a:cubicBezTo>
                    <a:pt x="7" y="4688"/>
                    <a:pt x="0" y="4681"/>
                    <a:pt x="0" y="4672"/>
                  </a:cubicBezTo>
                  <a:lnTo>
                    <a:pt x="0" y="4656"/>
                  </a:lnTo>
                  <a:cubicBezTo>
                    <a:pt x="0" y="4648"/>
                    <a:pt x="7" y="4640"/>
                    <a:pt x="16" y="4640"/>
                  </a:cubicBezTo>
                  <a:cubicBezTo>
                    <a:pt x="25" y="4640"/>
                    <a:pt x="32" y="4648"/>
                    <a:pt x="32" y="4656"/>
                  </a:cubicBezTo>
                  <a:close/>
                  <a:moveTo>
                    <a:pt x="769" y="4656"/>
                  </a:moveTo>
                  <a:lnTo>
                    <a:pt x="1249" y="4656"/>
                  </a:lnTo>
                  <a:cubicBezTo>
                    <a:pt x="1257" y="4656"/>
                    <a:pt x="1265" y="4663"/>
                    <a:pt x="1265" y="4672"/>
                  </a:cubicBezTo>
                  <a:cubicBezTo>
                    <a:pt x="1265" y="4681"/>
                    <a:pt x="1257" y="4688"/>
                    <a:pt x="1249" y="4688"/>
                  </a:cubicBezTo>
                  <a:lnTo>
                    <a:pt x="769" y="4688"/>
                  </a:lnTo>
                  <a:cubicBezTo>
                    <a:pt x="760" y="4688"/>
                    <a:pt x="753" y="4681"/>
                    <a:pt x="753" y="4672"/>
                  </a:cubicBezTo>
                  <a:cubicBezTo>
                    <a:pt x="753" y="4663"/>
                    <a:pt x="760" y="4656"/>
                    <a:pt x="769" y="4656"/>
                  </a:cubicBezTo>
                  <a:close/>
                  <a:moveTo>
                    <a:pt x="1537" y="4656"/>
                  </a:moveTo>
                  <a:lnTo>
                    <a:pt x="2017" y="4656"/>
                  </a:lnTo>
                  <a:cubicBezTo>
                    <a:pt x="2025" y="4656"/>
                    <a:pt x="2033" y="4663"/>
                    <a:pt x="2033" y="4672"/>
                  </a:cubicBezTo>
                  <a:cubicBezTo>
                    <a:pt x="2033" y="4681"/>
                    <a:pt x="2025" y="4688"/>
                    <a:pt x="2017" y="4688"/>
                  </a:cubicBezTo>
                  <a:lnTo>
                    <a:pt x="1537" y="4688"/>
                  </a:lnTo>
                  <a:cubicBezTo>
                    <a:pt x="1528" y="4688"/>
                    <a:pt x="1521" y="4681"/>
                    <a:pt x="1521" y="4672"/>
                  </a:cubicBezTo>
                  <a:cubicBezTo>
                    <a:pt x="1521" y="4663"/>
                    <a:pt x="1528" y="4656"/>
                    <a:pt x="1537" y="4656"/>
                  </a:cubicBezTo>
                  <a:close/>
                  <a:moveTo>
                    <a:pt x="2305" y="4656"/>
                  </a:moveTo>
                  <a:lnTo>
                    <a:pt x="2785" y="4656"/>
                  </a:lnTo>
                  <a:cubicBezTo>
                    <a:pt x="2793" y="4656"/>
                    <a:pt x="2801" y="4663"/>
                    <a:pt x="2801" y="4672"/>
                  </a:cubicBezTo>
                  <a:cubicBezTo>
                    <a:pt x="2801" y="4681"/>
                    <a:pt x="2793" y="4688"/>
                    <a:pt x="2785" y="4688"/>
                  </a:cubicBezTo>
                  <a:lnTo>
                    <a:pt x="2305" y="4688"/>
                  </a:lnTo>
                  <a:cubicBezTo>
                    <a:pt x="2296" y="4688"/>
                    <a:pt x="2289" y="4681"/>
                    <a:pt x="2289" y="4672"/>
                  </a:cubicBezTo>
                  <a:cubicBezTo>
                    <a:pt x="2289" y="4663"/>
                    <a:pt x="2296" y="4656"/>
                    <a:pt x="2305" y="4656"/>
                  </a:cubicBezTo>
                  <a:close/>
                  <a:moveTo>
                    <a:pt x="3073" y="4656"/>
                  </a:moveTo>
                  <a:lnTo>
                    <a:pt x="3553" y="4656"/>
                  </a:lnTo>
                  <a:cubicBezTo>
                    <a:pt x="3561" y="4656"/>
                    <a:pt x="3569" y="4663"/>
                    <a:pt x="3569" y="4672"/>
                  </a:cubicBezTo>
                  <a:cubicBezTo>
                    <a:pt x="3569" y="4681"/>
                    <a:pt x="3561" y="4688"/>
                    <a:pt x="3553" y="4688"/>
                  </a:cubicBezTo>
                  <a:lnTo>
                    <a:pt x="3073" y="4688"/>
                  </a:lnTo>
                  <a:cubicBezTo>
                    <a:pt x="3064" y="4688"/>
                    <a:pt x="3057" y="4681"/>
                    <a:pt x="3057" y="4672"/>
                  </a:cubicBezTo>
                  <a:cubicBezTo>
                    <a:pt x="3057" y="4663"/>
                    <a:pt x="3064" y="4656"/>
                    <a:pt x="3073" y="4656"/>
                  </a:cubicBezTo>
                  <a:close/>
                  <a:moveTo>
                    <a:pt x="3841" y="4656"/>
                  </a:moveTo>
                  <a:lnTo>
                    <a:pt x="4249" y="4656"/>
                  </a:lnTo>
                  <a:lnTo>
                    <a:pt x="4233" y="4672"/>
                  </a:lnTo>
                  <a:lnTo>
                    <a:pt x="4233" y="4601"/>
                  </a:lnTo>
                  <a:cubicBezTo>
                    <a:pt x="4233" y="4592"/>
                    <a:pt x="4240" y="4585"/>
                    <a:pt x="4249" y="4585"/>
                  </a:cubicBezTo>
                  <a:cubicBezTo>
                    <a:pt x="4258" y="4585"/>
                    <a:pt x="4265" y="4592"/>
                    <a:pt x="4265" y="4601"/>
                  </a:cubicBezTo>
                  <a:lnTo>
                    <a:pt x="4265" y="4672"/>
                  </a:lnTo>
                  <a:cubicBezTo>
                    <a:pt x="4265" y="4681"/>
                    <a:pt x="4258" y="4688"/>
                    <a:pt x="4249" y="4688"/>
                  </a:cubicBezTo>
                  <a:lnTo>
                    <a:pt x="3841" y="4688"/>
                  </a:lnTo>
                  <a:cubicBezTo>
                    <a:pt x="3832" y="4688"/>
                    <a:pt x="3825" y="4681"/>
                    <a:pt x="3825" y="4672"/>
                  </a:cubicBezTo>
                  <a:cubicBezTo>
                    <a:pt x="3825" y="4663"/>
                    <a:pt x="3832" y="4656"/>
                    <a:pt x="3841" y="4656"/>
                  </a:cubicBezTo>
                  <a:close/>
                  <a:moveTo>
                    <a:pt x="4233" y="4313"/>
                  </a:moveTo>
                  <a:lnTo>
                    <a:pt x="4233" y="3833"/>
                  </a:lnTo>
                  <a:cubicBezTo>
                    <a:pt x="4233" y="3824"/>
                    <a:pt x="4240" y="3817"/>
                    <a:pt x="4249" y="3817"/>
                  </a:cubicBezTo>
                  <a:cubicBezTo>
                    <a:pt x="4258" y="3817"/>
                    <a:pt x="4265" y="3824"/>
                    <a:pt x="4265" y="3833"/>
                  </a:cubicBezTo>
                  <a:lnTo>
                    <a:pt x="4265" y="4313"/>
                  </a:lnTo>
                  <a:cubicBezTo>
                    <a:pt x="4265" y="4322"/>
                    <a:pt x="4258" y="4329"/>
                    <a:pt x="4249" y="4329"/>
                  </a:cubicBezTo>
                  <a:cubicBezTo>
                    <a:pt x="4240" y="4329"/>
                    <a:pt x="4233" y="4322"/>
                    <a:pt x="4233" y="4313"/>
                  </a:cubicBezTo>
                  <a:close/>
                  <a:moveTo>
                    <a:pt x="4233" y="3545"/>
                  </a:moveTo>
                  <a:lnTo>
                    <a:pt x="4233" y="3065"/>
                  </a:lnTo>
                  <a:cubicBezTo>
                    <a:pt x="4233" y="3056"/>
                    <a:pt x="4240" y="3049"/>
                    <a:pt x="4249" y="3049"/>
                  </a:cubicBezTo>
                  <a:cubicBezTo>
                    <a:pt x="4258" y="3049"/>
                    <a:pt x="4265" y="3056"/>
                    <a:pt x="4265" y="3065"/>
                  </a:cubicBezTo>
                  <a:lnTo>
                    <a:pt x="4265" y="3545"/>
                  </a:lnTo>
                  <a:cubicBezTo>
                    <a:pt x="4265" y="3554"/>
                    <a:pt x="4258" y="3561"/>
                    <a:pt x="4249" y="3561"/>
                  </a:cubicBezTo>
                  <a:cubicBezTo>
                    <a:pt x="4240" y="3561"/>
                    <a:pt x="4233" y="3554"/>
                    <a:pt x="4233" y="3545"/>
                  </a:cubicBezTo>
                  <a:close/>
                  <a:moveTo>
                    <a:pt x="4233" y="2777"/>
                  </a:moveTo>
                  <a:lnTo>
                    <a:pt x="4233" y="2297"/>
                  </a:lnTo>
                  <a:cubicBezTo>
                    <a:pt x="4233" y="2288"/>
                    <a:pt x="4240" y="2281"/>
                    <a:pt x="4249" y="2281"/>
                  </a:cubicBezTo>
                  <a:cubicBezTo>
                    <a:pt x="4258" y="2281"/>
                    <a:pt x="4265" y="2288"/>
                    <a:pt x="4265" y="2297"/>
                  </a:cubicBezTo>
                  <a:lnTo>
                    <a:pt x="4265" y="2777"/>
                  </a:lnTo>
                  <a:cubicBezTo>
                    <a:pt x="4265" y="2786"/>
                    <a:pt x="4258" y="2793"/>
                    <a:pt x="4249" y="2793"/>
                  </a:cubicBezTo>
                  <a:cubicBezTo>
                    <a:pt x="4240" y="2793"/>
                    <a:pt x="4233" y="2786"/>
                    <a:pt x="4233" y="2777"/>
                  </a:cubicBezTo>
                  <a:close/>
                  <a:moveTo>
                    <a:pt x="4233" y="2009"/>
                  </a:moveTo>
                  <a:lnTo>
                    <a:pt x="4233" y="1529"/>
                  </a:lnTo>
                  <a:cubicBezTo>
                    <a:pt x="4233" y="1520"/>
                    <a:pt x="4240" y="1513"/>
                    <a:pt x="4249" y="1513"/>
                  </a:cubicBezTo>
                  <a:cubicBezTo>
                    <a:pt x="4258" y="1513"/>
                    <a:pt x="4265" y="1520"/>
                    <a:pt x="4265" y="1529"/>
                  </a:cubicBezTo>
                  <a:lnTo>
                    <a:pt x="4265" y="2009"/>
                  </a:lnTo>
                  <a:cubicBezTo>
                    <a:pt x="4265" y="2018"/>
                    <a:pt x="4258" y="2025"/>
                    <a:pt x="4249" y="2025"/>
                  </a:cubicBezTo>
                  <a:cubicBezTo>
                    <a:pt x="4240" y="2025"/>
                    <a:pt x="4233" y="2018"/>
                    <a:pt x="4233" y="2009"/>
                  </a:cubicBezTo>
                  <a:close/>
                  <a:moveTo>
                    <a:pt x="4233" y="1241"/>
                  </a:moveTo>
                  <a:lnTo>
                    <a:pt x="4233" y="761"/>
                  </a:lnTo>
                  <a:cubicBezTo>
                    <a:pt x="4233" y="752"/>
                    <a:pt x="4240" y="745"/>
                    <a:pt x="4249" y="745"/>
                  </a:cubicBezTo>
                  <a:cubicBezTo>
                    <a:pt x="4258" y="745"/>
                    <a:pt x="4265" y="752"/>
                    <a:pt x="4265" y="761"/>
                  </a:cubicBezTo>
                  <a:lnTo>
                    <a:pt x="4265" y="1241"/>
                  </a:lnTo>
                  <a:cubicBezTo>
                    <a:pt x="4265" y="1250"/>
                    <a:pt x="4258" y="1257"/>
                    <a:pt x="4249" y="1257"/>
                  </a:cubicBezTo>
                  <a:cubicBezTo>
                    <a:pt x="4240" y="1257"/>
                    <a:pt x="4233" y="1250"/>
                    <a:pt x="4233" y="1241"/>
                  </a:cubicBezTo>
                  <a:close/>
                  <a:moveTo>
                    <a:pt x="4233" y="473"/>
                  </a:moveTo>
                  <a:lnTo>
                    <a:pt x="4233" y="16"/>
                  </a:lnTo>
                  <a:lnTo>
                    <a:pt x="4249" y="32"/>
                  </a:lnTo>
                  <a:lnTo>
                    <a:pt x="4225" y="32"/>
                  </a:lnTo>
                  <a:cubicBezTo>
                    <a:pt x="4217" y="32"/>
                    <a:pt x="4209" y="25"/>
                    <a:pt x="4209" y="16"/>
                  </a:cubicBezTo>
                  <a:cubicBezTo>
                    <a:pt x="4209" y="8"/>
                    <a:pt x="4217" y="0"/>
                    <a:pt x="4225" y="0"/>
                  </a:cubicBezTo>
                  <a:lnTo>
                    <a:pt x="4249" y="0"/>
                  </a:lnTo>
                  <a:cubicBezTo>
                    <a:pt x="4258" y="0"/>
                    <a:pt x="4265" y="8"/>
                    <a:pt x="4265" y="16"/>
                  </a:cubicBezTo>
                  <a:lnTo>
                    <a:pt x="4265" y="473"/>
                  </a:lnTo>
                  <a:cubicBezTo>
                    <a:pt x="4265" y="482"/>
                    <a:pt x="4258" y="489"/>
                    <a:pt x="4249" y="489"/>
                  </a:cubicBezTo>
                  <a:cubicBezTo>
                    <a:pt x="4240" y="489"/>
                    <a:pt x="4233" y="482"/>
                    <a:pt x="4233" y="473"/>
                  </a:cubicBezTo>
                  <a:close/>
                  <a:moveTo>
                    <a:pt x="3937" y="32"/>
                  </a:moveTo>
                  <a:lnTo>
                    <a:pt x="3457" y="32"/>
                  </a:lnTo>
                  <a:cubicBezTo>
                    <a:pt x="3449" y="32"/>
                    <a:pt x="3441" y="25"/>
                    <a:pt x="3441" y="16"/>
                  </a:cubicBezTo>
                  <a:cubicBezTo>
                    <a:pt x="3441" y="8"/>
                    <a:pt x="3449" y="0"/>
                    <a:pt x="3457" y="0"/>
                  </a:cubicBezTo>
                  <a:lnTo>
                    <a:pt x="3937" y="0"/>
                  </a:lnTo>
                  <a:cubicBezTo>
                    <a:pt x="3946" y="0"/>
                    <a:pt x="3953" y="8"/>
                    <a:pt x="3953" y="16"/>
                  </a:cubicBezTo>
                  <a:cubicBezTo>
                    <a:pt x="3953" y="25"/>
                    <a:pt x="3946" y="32"/>
                    <a:pt x="3937" y="32"/>
                  </a:cubicBezTo>
                  <a:close/>
                  <a:moveTo>
                    <a:pt x="3169" y="32"/>
                  </a:moveTo>
                  <a:lnTo>
                    <a:pt x="2689" y="32"/>
                  </a:lnTo>
                  <a:cubicBezTo>
                    <a:pt x="2681" y="32"/>
                    <a:pt x="2673" y="25"/>
                    <a:pt x="2673" y="16"/>
                  </a:cubicBezTo>
                  <a:cubicBezTo>
                    <a:pt x="2673" y="8"/>
                    <a:pt x="2681" y="0"/>
                    <a:pt x="2689" y="0"/>
                  </a:cubicBezTo>
                  <a:lnTo>
                    <a:pt x="3169" y="0"/>
                  </a:lnTo>
                  <a:cubicBezTo>
                    <a:pt x="3178" y="0"/>
                    <a:pt x="3185" y="8"/>
                    <a:pt x="3185" y="16"/>
                  </a:cubicBezTo>
                  <a:cubicBezTo>
                    <a:pt x="3185" y="25"/>
                    <a:pt x="3178" y="32"/>
                    <a:pt x="3169" y="32"/>
                  </a:cubicBezTo>
                  <a:close/>
                  <a:moveTo>
                    <a:pt x="2401" y="32"/>
                  </a:moveTo>
                  <a:lnTo>
                    <a:pt x="1921" y="32"/>
                  </a:lnTo>
                  <a:cubicBezTo>
                    <a:pt x="1913" y="32"/>
                    <a:pt x="1905" y="25"/>
                    <a:pt x="1905" y="16"/>
                  </a:cubicBezTo>
                  <a:cubicBezTo>
                    <a:pt x="1905" y="8"/>
                    <a:pt x="1913" y="0"/>
                    <a:pt x="1921" y="0"/>
                  </a:cubicBezTo>
                  <a:lnTo>
                    <a:pt x="2401" y="0"/>
                  </a:lnTo>
                  <a:cubicBezTo>
                    <a:pt x="2410" y="0"/>
                    <a:pt x="2417" y="8"/>
                    <a:pt x="2417" y="16"/>
                  </a:cubicBezTo>
                  <a:cubicBezTo>
                    <a:pt x="2417" y="25"/>
                    <a:pt x="2410" y="32"/>
                    <a:pt x="2401" y="32"/>
                  </a:cubicBezTo>
                  <a:close/>
                  <a:moveTo>
                    <a:pt x="1633" y="32"/>
                  </a:moveTo>
                  <a:lnTo>
                    <a:pt x="1153" y="32"/>
                  </a:lnTo>
                  <a:cubicBezTo>
                    <a:pt x="1145" y="32"/>
                    <a:pt x="1137" y="25"/>
                    <a:pt x="1137" y="16"/>
                  </a:cubicBezTo>
                  <a:cubicBezTo>
                    <a:pt x="1137" y="8"/>
                    <a:pt x="1145" y="0"/>
                    <a:pt x="1153" y="0"/>
                  </a:cubicBezTo>
                  <a:lnTo>
                    <a:pt x="1633" y="0"/>
                  </a:lnTo>
                  <a:cubicBezTo>
                    <a:pt x="1642" y="0"/>
                    <a:pt x="1649" y="8"/>
                    <a:pt x="1649" y="16"/>
                  </a:cubicBezTo>
                  <a:cubicBezTo>
                    <a:pt x="1649" y="25"/>
                    <a:pt x="1642" y="32"/>
                    <a:pt x="1633" y="32"/>
                  </a:cubicBezTo>
                  <a:close/>
                  <a:moveTo>
                    <a:pt x="865" y="32"/>
                  </a:moveTo>
                  <a:lnTo>
                    <a:pt x="385" y="32"/>
                  </a:lnTo>
                  <a:cubicBezTo>
                    <a:pt x="377" y="32"/>
                    <a:pt x="369" y="25"/>
                    <a:pt x="369" y="16"/>
                  </a:cubicBezTo>
                  <a:cubicBezTo>
                    <a:pt x="369" y="8"/>
                    <a:pt x="377" y="0"/>
                    <a:pt x="385" y="0"/>
                  </a:cubicBezTo>
                  <a:lnTo>
                    <a:pt x="865" y="0"/>
                  </a:lnTo>
                  <a:cubicBezTo>
                    <a:pt x="874" y="0"/>
                    <a:pt x="881" y="8"/>
                    <a:pt x="881" y="16"/>
                  </a:cubicBezTo>
                  <a:cubicBezTo>
                    <a:pt x="881" y="25"/>
                    <a:pt x="874" y="32"/>
                    <a:pt x="865" y="32"/>
                  </a:cubicBezTo>
                  <a:close/>
                  <a:moveTo>
                    <a:pt x="97" y="32"/>
                  </a:moveTo>
                  <a:lnTo>
                    <a:pt x="16" y="32"/>
                  </a:lnTo>
                  <a:cubicBezTo>
                    <a:pt x="7" y="32"/>
                    <a:pt x="0" y="25"/>
                    <a:pt x="0" y="16"/>
                  </a:cubicBezTo>
                  <a:cubicBezTo>
                    <a:pt x="0" y="8"/>
                    <a:pt x="7" y="0"/>
                    <a:pt x="16" y="0"/>
                  </a:cubicBezTo>
                  <a:lnTo>
                    <a:pt x="97" y="0"/>
                  </a:lnTo>
                  <a:cubicBezTo>
                    <a:pt x="106" y="0"/>
                    <a:pt x="113" y="8"/>
                    <a:pt x="113" y="16"/>
                  </a:cubicBezTo>
                  <a:cubicBezTo>
                    <a:pt x="113" y="25"/>
                    <a:pt x="106" y="32"/>
                    <a:pt x="97" y="32"/>
                  </a:cubicBezTo>
                  <a:close/>
                </a:path>
              </a:pathLst>
            </a:custGeom>
            <a:solidFill>
              <a:srgbClr val="000000"/>
            </a:solidFill>
            <a:ln w="0" cap="flat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37904" name="Picture 16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6" y="1762"/>
              <a:ext cx="786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05" name="Picture 1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6" y="1762"/>
              <a:ext cx="786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3690" y="1793"/>
              <a:ext cx="714" cy="240"/>
            </a:xfrm>
            <a:prstGeom prst="rect">
              <a:avLst/>
            </a:prstGeom>
            <a:solidFill>
              <a:srgbClr val="AC42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19"/>
            <p:cNvSpPr>
              <a:spLocks noChangeArrowheads="1"/>
            </p:cNvSpPr>
            <p:nvPr/>
          </p:nvSpPr>
          <p:spPr bwMode="auto">
            <a:xfrm>
              <a:off x="3867" y="1866"/>
              <a:ext cx="238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1" i="0" u="none" strike="noStrike" cap="none" normalizeH="0" baseline="0" smtClean="0">
                  <a:ln>
                    <a:noFill/>
                  </a:ln>
                  <a:solidFill>
                    <a:srgbClr val="FE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代价聚合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37908" name="Picture 2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6" y="2093"/>
              <a:ext cx="786" cy="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09" name="Picture 2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56" y="2093"/>
              <a:ext cx="786" cy="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22"/>
            <p:cNvSpPr>
              <a:spLocks noChangeArrowheads="1"/>
            </p:cNvSpPr>
            <p:nvPr/>
          </p:nvSpPr>
          <p:spPr bwMode="auto">
            <a:xfrm>
              <a:off x="3690" y="2123"/>
              <a:ext cx="714" cy="240"/>
            </a:xfrm>
            <a:prstGeom prst="rect">
              <a:avLst/>
            </a:prstGeom>
            <a:solidFill>
              <a:srgbClr val="AC42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Rectangle 23"/>
            <p:cNvSpPr>
              <a:spLocks noChangeArrowheads="1"/>
            </p:cNvSpPr>
            <p:nvPr/>
          </p:nvSpPr>
          <p:spPr bwMode="auto">
            <a:xfrm>
              <a:off x="3867" y="2196"/>
              <a:ext cx="238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1" i="0" u="none" strike="noStrike" cap="none" normalizeH="0" baseline="0" smtClean="0">
                  <a:ln>
                    <a:noFill/>
                  </a:ln>
                  <a:solidFill>
                    <a:srgbClr val="FE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视差计算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8" name="Rectangle 24"/>
            <p:cNvSpPr>
              <a:spLocks noChangeArrowheads="1"/>
            </p:cNvSpPr>
            <p:nvPr/>
          </p:nvSpPr>
          <p:spPr bwMode="auto">
            <a:xfrm>
              <a:off x="1200" y="780"/>
              <a:ext cx="766" cy="240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Rectangle 25"/>
            <p:cNvSpPr>
              <a:spLocks noChangeArrowheads="1"/>
            </p:cNvSpPr>
            <p:nvPr/>
          </p:nvSpPr>
          <p:spPr bwMode="auto">
            <a:xfrm>
              <a:off x="1233" y="819"/>
              <a:ext cx="73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使用</a:t>
              </a:r>
              <a:r>
                <a:rPr kumimoji="0" lang="zh-CN" altLang="en-US" sz="900" b="0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相机参数矫正，使极线平行</a:t>
              </a:r>
              <a:endPara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Line 31"/>
            <p:cNvSpPr>
              <a:spLocks noChangeShapeType="1"/>
            </p:cNvSpPr>
            <p:nvPr/>
          </p:nvSpPr>
          <p:spPr bwMode="auto">
            <a:xfrm>
              <a:off x="1966" y="900"/>
              <a:ext cx="289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2"/>
            <p:cNvSpPr>
              <a:spLocks/>
            </p:cNvSpPr>
            <p:nvPr/>
          </p:nvSpPr>
          <p:spPr bwMode="auto">
            <a:xfrm>
              <a:off x="2250" y="880"/>
              <a:ext cx="40" cy="40"/>
            </a:xfrm>
            <a:custGeom>
              <a:avLst/>
              <a:gdLst>
                <a:gd name="T0" fmla="*/ 0 w 40"/>
                <a:gd name="T1" fmla="*/ 0 h 40"/>
                <a:gd name="T2" fmla="*/ 40 w 40"/>
                <a:gd name="T3" fmla="*/ 20 h 40"/>
                <a:gd name="T4" fmla="*/ 0 w 40"/>
                <a:gd name="T5" fmla="*/ 40 h 40"/>
                <a:gd name="T6" fmla="*/ 0 w 40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0">
                  <a:moveTo>
                    <a:pt x="0" y="0"/>
                  </a:moveTo>
                  <a:lnTo>
                    <a:pt x="40" y="2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37921" name="Picture 33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" y="749"/>
              <a:ext cx="642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22" name="Picture 34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" y="749"/>
              <a:ext cx="642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Rectangle 35"/>
            <p:cNvSpPr>
              <a:spLocks noChangeArrowheads="1"/>
            </p:cNvSpPr>
            <p:nvPr/>
          </p:nvSpPr>
          <p:spPr bwMode="auto">
            <a:xfrm>
              <a:off x="2290" y="780"/>
              <a:ext cx="572" cy="24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Rectangle 36"/>
            <p:cNvSpPr>
              <a:spLocks noChangeArrowheads="1"/>
            </p:cNvSpPr>
            <p:nvPr/>
          </p:nvSpPr>
          <p:spPr bwMode="auto">
            <a:xfrm>
              <a:off x="2396" y="853"/>
              <a:ext cx="238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1" i="0" u="none" strike="noStrike" cap="none" normalizeH="0" baseline="0" smtClean="0">
                  <a:ln>
                    <a:noFill/>
                  </a:ln>
                  <a:solidFill>
                    <a:srgbClr val="FE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畸变矫正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9" name="Line 37"/>
            <p:cNvSpPr>
              <a:spLocks noChangeShapeType="1"/>
            </p:cNvSpPr>
            <p:nvPr/>
          </p:nvSpPr>
          <p:spPr bwMode="auto">
            <a:xfrm>
              <a:off x="2576" y="1020"/>
              <a:ext cx="0" cy="14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8"/>
            <p:cNvSpPr>
              <a:spLocks/>
            </p:cNvSpPr>
            <p:nvPr/>
          </p:nvSpPr>
          <p:spPr bwMode="auto">
            <a:xfrm>
              <a:off x="2556" y="1156"/>
              <a:ext cx="40" cy="40"/>
            </a:xfrm>
            <a:custGeom>
              <a:avLst/>
              <a:gdLst>
                <a:gd name="T0" fmla="*/ 40 w 40"/>
                <a:gd name="T1" fmla="*/ 0 h 40"/>
                <a:gd name="T2" fmla="*/ 20 w 40"/>
                <a:gd name="T3" fmla="*/ 40 h 40"/>
                <a:gd name="T4" fmla="*/ 0 w 40"/>
                <a:gd name="T5" fmla="*/ 0 h 40"/>
                <a:gd name="T6" fmla="*/ 40 w 40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0">
                  <a:moveTo>
                    <a:pt x="40" y="0"/>
                  </a:moveTo>
                  <a:lnTo>
                    <a:pt x="20" y="40"/>
                  </a:lnTo>
                  <a:lnTo>
                    <a:pt x="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37927" name="Picture 39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" y="1167"/>
              <a:ext cx="642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28" name="Picture 4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" y="1167"/>
              <a:ext cx="642" cy="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Rectangle 41"/>
            <p:cNvSpPr>
              <a:spLocks noChangeArrowheads="1"/>
            </p:cNvSpPr>
            <p:nvPr/>
          </p:nvSpPr>
          <p:spPr bwMode="auto">
            <a:xfrm>
              <a:off x="2290" y="1196"/>
              <a:ext cx="572" cy="24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42"/>
            <p:cNvSpPr>
              <a:spLocks noChangeArrowheads="1"/>
            </p:cNvSpPr>
            <p:nvPr/>
          </p:nvSpPr>
          <p:spPr bwMode="auto">
            <a:xfrm>
              <a:off x="2350" y="1269"/>
              <a:ext cx="287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1" i="0" u="none" strike="noStrike" cap="none" normalizeH="0" baseline="0" smtClean="0">
                  <a:ln>
                    <a:noFill/>
                  </a:ln>
                  <a:solidFill>
                    <a:srgbClr val="FE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图像预处理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37931" name="Picture 43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" y="1581"/>
              <a:ext cx="642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32" name="Picture 44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" y="1581"/>
              <a:ext cx="642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Rectangle 45"/>
            <p:cNvSpPr>
              <a:spLocks noChangeArrowheads="1"/>
            </p:cNvSpPr>
            <p:nvPr/>
          </p:nvSpPr>
          <p:spPr bwMode="auto">
            <a:xfrm>
              <a:off x="2290" y="1612"/>
              <a:ext cx="572" cy="240"/>
            </a:xfrm>
            <a:prstGeom prst="rect">
              <a:avLst/>
            </a:prstGeom>
            <a:solidFill>
              <a:srgbClr val="AC42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46"/>
            <p:cNvSpPr>
              <a:spLocks noChangeArrowheads="1"/>
            </p:cNvSpPr>
            <p:nvPr/>
          </p:nvSpPr>
          <p:spPr bwMode="auto">
            <a:xfrm>
              <a:off x="2396" y="1685"/>
              <a:ext cx="238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1" i="0" u="none" strike="noStrike" cap="none" normalizeH="0" baseline="0" smtClean="0">
                  <a:ln>
                    <a:noFill/>
                  </a:ln>
                  <a:solidFill>
                    <a:srgbClr val="FE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图像匹配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37935" name="Picture 47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" y="1996"/>
              <a:ext cx="642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36" name="Picture 48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" y="1996"/>
              <a:ext cx="642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" name="Rectangle 49"/>
            <p:cNvSpPr>
              <a:spLocks noChangeArrowheads="1"/>
            </p:cNvSpPr>
            <p:nvPr/>
          </p:nvSpPr>
          <p:spPr bwMode="auto">
            <a:xfrm>
              <a:off x="2290" y="2028"/>
              <a:ext cx="572" cy="239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Rectangle 50"/>
            <p:cNvSpPr>
              <a:spLocks noChangeArrowheads="1"/>
            </p:cNvSpPr>
            <p:nvPr/>
          </p:nvSpPr>
          <p:spPr bwMode="auto">
            <a:xfrm>
              <a:off x="2350" y="2100"/>
              <a:ext cx="287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1" i="0" u="none" strike="noStrike" cap="none" normalizeH="0" baseline="0" smtClean="0">
                  <a:ln>
                    <a:noFill/>
                  </a:ln>
                  <a:solidFill>
                    <a:srgbClr val="FE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图像后处理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Line 51"/>
            <p:cNvSpPr>
              <a:spLocks noChangeShapeType="1"/>
            </p:cNvSpPr>
            <p:nvPr/>
          </p:nvSpPr>
          <p:spPr bwMode="auto">
            <a:xfrm>
              <a:off x="2576" y="1436"/>
              <a:ext cx="0" cy="14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52"/>
            <p:cNvSpPr>
              <a:spLocks/>
            </p:cNvSpPr>
            <p:nvPr/>
          </p:nvSpPr>
          <p:spPr bwMode="auto">
            <a:xfrm>
              <a:off x="2556" y="1571"/>
              <a:ext cx="40" cy="41"/>
            </a:xfrm>
            <a:custGeom>
              <a:avLst/>
              <a:gdLst>
                <a:gd name="T0" fmla="*/ 40 w 40"/>
                <a:gd name="T1" fmla="*/ 0 h 41"/>
                <a:gd name="T2" fmla="*/ 20 w 40"/>
                <a:gd name="T3" fmla="*/ 41 h 41"/>
                <a:gd name="T4" fmla="*/ 0 w 40"/>
                <a:gd name="T5" fmla="*/ 0 h 41"/>
                <a:gd name="T6" fmla="*/ 40 w 40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1">
                  <a:moveTo>
                    <a:pt x="40" y="0"/>
                  </a:moveTo>
                  <a:lnTo>
                    <a:pt x="20" y="41"/>
                  </a:lnTo>
                  <a:lnTo>
                    <a:pt x="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Line 53"/>
            <p:cNvSpPr>
              <a:spLocks noChangeShapeType="1"/>
            </p:cNvSpPr>
            <p:nvPr/>
          </p:nvSpPr>
          <p:spPr bwMode="auto">
            <a:xfrm>
              <a:off x="2576" y="1852"/>
              <a:ext cx="0" cy="14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54"/>
            <p:cNvSpPr>
              <a:spLocks/>
            </p:cNvSpPr>
            <p:nvPr/>
          </p:nvSpPr>
          <p:spPr bwMode="auto">
            <a:xfrm>
              <a:off x="2556" y="1987"/>
              <a:ext cx="40" cy="41"/>
            </a:xfrm>
            <a:custGeom>
              <a:avLst/>
              <a:gdLst>
                <a:gd name="T0" fmla="*/ 40 w 40"/>
                <a:gd name="T1" fmla="*/ 0 h 41"/>
                <a:gd name="T2" fmla="*/ 20 w 40"/>
                <a:gd name="T3" fmla="*/ 41 h 41"/>
                <a:gd name="T4" fmla="*/ 0 w 40"/>
                <a:gd name="T5" fmla="*/ 0 h 41"/>
                <a:gd name="T6" fmla="*/ 40 w 40"/>
                <a:gd name="T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1">
                  <a:moveTo>
                    <a:pt x="40" y="0"/>
                  </a:moveTo>
                  <a:lnTo>
                    <a:pt x="20" y="41"/>
                  </a:lnTo>
                  <a:lnTo>
                    <a:pt x="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Line 55"/>
            <p:cNvSpPr>
              <a:spLocks noChangeShapeType="1"/>
            </p:cNvSpPr>
            <p:nvPr/>
          </p:nvSpPr>
          <p:spPr bwMode="auto">
            <a:xfrm>
              <a:off x="2576" y="2267"/>
              <a:ext cx="0" cy="14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56"/>
            <p:cNvSpPr>
              <a:spLocks/>
            </p:cNvSpPr>
            <p:nvPr/>
          </p:nvSpPr>
          <p:spPr bwMode="auto">
            <a:xfrm>
              <a:off x="2556" y="2403"/>
              <a:ext cx="40" cy="40"/>
            </a:xfrm>
            <a:custGeom>
              <a:avLst/>
              <a:gdLst>
                <a:gd name="T0" fmla="*/ 40 w 40"/>
                <a:gd name="T1" fmla="*/ 0 h 40"/>
                <a:gd name="T2" fmla="*/ 20 w 40"/>
                <a:gd name="T3" fmla="*/ 40 h 40"/>
                <a:gd name="T4" fmla="*/ 0 w 40"/>
                <a:gd name="T5" fmla="*/ 0 h 40"/>
                <a:gd name="T6" fmla="*/ 40 w 40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0">
                  <a:moveTo>
                    <a:pt x="40" y="0"/>
                  </a:moveTo>
                  <a:lnTo>
                    <a:pt x="20" y="40"/>
                  </a:lnTo>
                  <a:lnTo>
                    <a:pt x="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37945" name="Picture 57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" y="2414"/>
              <a:ext cx="642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946" name="Picture 58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" y="2414"/>
              <a:ext cx="642" cy="3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Rectangle 59"/>
            <p:cNvSpPr>
              <a:spLocks noChangeArrowheads="1"/>
            </p:cNvSpPr>
            <p:nvPr/>
          </p:nvSpPr>
          <p:spPr bwMode="auto">
            <a:xfrm>
              <a:off x="2290" y="2443"/>
              <a:ext cx="572" cy="24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Rectangle 60"/>
            <p:cNvSpPr>
              <a:spLocks noChangeArrowheads="1"/>
            </p:cNvSpPr>
            <p:nvPr/>
          </p:nvSpPr>
          <p:spPr bwMode="auto">
            <a:xfrm>
              <a:off x="2350" y="2516"/>
              <a:ext cx="287" cy="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1100" b="1" i="0" u="none" strike="noStrike" cap="none" normalizeH="0" baseline="0" smtClean="0">
                  <a:ln>
                    <a:noFill/>
                  </a:ln>
                  <a:solidFill>
                    <a:srgbClr val="FE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生成视差图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5" name="Line 61"/>
            <p:cNvSpPr>
              <a:spLocks noChangeShapeType="1"/>
            </p:cNvSpPr>
            <p:nvPr/>
          </p:nvSpPr>
          <p:spPr bwMode="auto">
            <a:xfrm>
              <a:off x="2576" y="2683"/>
              <a:ext cx="0" cy="141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62"/>
            <p:cNvSpPr>
              <a:spLocks/>
            </p:cNvSpPr>
            <p:nvPr/>
          </p:nvSpPr>
          <p:spPr bwMode="auto">
            <a:xfrm>
              <a:off x="2556" y="2819"/>
              <a:ext cx="40" cy="40"/>
            </a:xfrm>
            <a:custGeom>
              <a:avLst/>
              <a:gdLst>
                <a:gd name="T0" fmla="*/ 40 w 40"/>
                <a:gd name="T1" fmla="*/ 0 h 40"/>
                <a:gd name="T2" fmla="*/ 20 w 40"/>
                <a:gd name="T3" fmla="*/ 40 h 40"/>
                <a:gd name="T4" fmla="*/ 0 w 40"/>
                <a:gd name="T5" fmla="*/ 0 h 40"/>
                <a:gd name="T6" fmla="*/ 40 w 40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0">
                  <a:moveTo>
                    <a:pt x="40" y="0"/>
                  </a:moveTo>
                  <a:lnTo>
                    <a:pt x="20" y="40"/>
                  </a:lnTo>
                  <a:lnTo>
                    <a:pt x="0" y="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Rectangle 63"/>
            <p:cNvSpPr>
              <a:spLocks noChangeArrowheads="1"/>
            </p:cNvSpPr>
            <p:nvPr/>
          </p:nvSpPr>
          <p:spPr bwMode="auto">
            <a:xfrm>
              <a:off x="1583" y="1196"/>
              <a:ext cx="383" cy="120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Rectangle 64"/>
            <p:cNvSpPr>
              <a:spLocks noChangeArrowheads="1"/>
            </p:cNvSpPr>
            <p:nvPr/>
          </p:nvSpPr>
          <p:spPr bwMode="auto">
            <a:xfrm>
              <a:off x="1670" y="1221"/>
              <a:ext cx="110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滤波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9" name="Rectangle 65"/>
            <p:cNvSpPr>
              <a:spLocks noChangeArrowheads="1"/>
            </p:cNvSpPr>
            <p:nvPr/>
          </p:nvSpPr>
          <p:spPr bwMode="auto">
            <a:xfrm>
              <a:off x="1811" y="1221"/>
              <a:ext cx="76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？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0" name="Line 66"/>
            <p:cNvSpPr>
              <a:spLocks noChangeShapeType="1"/>
            </p:cNvSpPr>
            <p:nvPr/>
          </p:nvSpPr>
          <p:spPr bwMode="auto">
            <a:xfrm>
              <a:off x="1966" y="1270"/>
              <a:ext cx="289" cy="22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67"/>
            <p:cNvSpPr>
              <a:spLocks/>
            </p:cNvSpPr>
            <p:nvPr/>
          </p:nvSpPr>
          <p:spPr bwMode="auto">
            <a:xfrm>
              <a:off x="2248" y="1272"/>
              <a:ext cx="42" cy="40"/>
            </a:xfrm>
            <a:custGeom>
              <a:avLst/>
              <a:gdLst>
                <a:gd name="T0" fmla="*/ 3 w 42"/>
                <a:gd name="T1" fmla="*/ 0 h 40"/>
                <a:gd name="T2" fmla="*/ 42 w 42"/>
                <a:gd name="T3" fmla="*/ 23 h 40"/>
                <a:gd name="T4" fmla="*/ 0 w 42"/>
                <a:gd name="T5" fmla="*/ 40 h 40"/>
                <a:gd name="T6" fmla="*/ 3 w 42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40">
                  <a:moveTo>
                    <a:pt x="3" y="0"/>
                  </a:moveTo>
                  <a:lnTo>
                    <a:pt x="42" y="23"/>
                  </a:lnTo>
                  <a:lnTo>
                    <a:pt x="0" y="4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Rectangle 68"/>
            <p:cNvSpPr>
              <a:spLocks noChangeArrowheads="1"/>
            </p:cNvSpPr>
            <p:nvPr/>
          </p:nvSpPr>
          <p:spPr bwMode="auto">
            <a:xfrm>
              <a:off x="1583" y="2028"/>
              <a:ext cx="383" cy="119"/>
            </a:xfrm>
            <a:prstGeom prst="rect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Rectangle 69"/>
            <p:cNvSpPr>
              <a:spLocks noChangeArrowheads="1"/>
            </p:cNvSpPr>
            <p:nvPr/>
          </p:nvSpPr>
          <p:spPr bwMode="auto">
            <a:xfrm>
              <a:off x="1670" y="2053"/>
              <a:ext cx="110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滤波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4" name="Rectangle 70"/>
            <p:cNvSpPr>
              <a:spLocks noChangeArrowheads="1"/>
            </p:cNvSpPr>
            <p:nvPr/>
          </p:nvSpPr>
          <p:spPr bwMode="auto">
            <a:xfrm>
              <a:off x="1811" y="2053"/>
              <a:ext cx="76" cy="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sz="900" b="0" i="0" u="none" strike="noStrike" cap="none" normalizeH="0" baseline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？</a:t>
              </a:r>
              <a:endPara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55" name="Line 71"/>
            <p:cNvSpPr>
              <a:spLocks noChangeShapeType="1"/>
            </p:cNvSpPr>
            <p:nvPr/>
          </p:nvSpPr>
          <p:spPr bwMode="auto">
            <a:xfrm>
              <a:off x="1966" y="2110"/>
              <a:ext cx="289" cy="33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72"/>
            <p:cNvSpPr>
              <a:spLocks/>
            </p:cNvSpPr>
            <p:nvPr/>
          </p:nvSpPr>
          <p:spPr bwMode="auto">
            <a:xfrm>
              <a:off x="2248" y="2123"/>
              <a:ext cx="42" cy="40"/>
            </a:xfrm>
            <a:custGeom>
              <a:avLst/>
              <a:gdLst>
                <a:gd name="T0" fmla="*/ 4 w 42"/>
                <a:gd name="T1" fmla="*/ 0 h 40"/>
                <a:gd name="T2" fmla="*/ 42 w 42"/>
                <a:gd name="T3" fmla="*/ 24 h 40"/>
                <a:gd name="T4" fmla="*/ 0 w 42"/>
                <a:gd name="T5" fmla="*/ 40 h 40"/>
                <a:gd name="T6" fmla="*/ 4 w 42"/>
                <a:gd name="T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40">
                  <a:moveTo>
                    <a:pt x="4" y="0"/>
                  </a:moveTo>
                  <a:lnTo>
                    <a:pt x="42" y="24"/>
                  </a:lnTo>
                  <a:lnTo>
                    <a:pt x="0" y="4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667625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文本框 8"/>
          <p:cNvSpPr txBox="1">
            <a:spLocks noChangeArrowheads="1"/>
          </p:cNvSpPr>
          <p:nvPr/>
        </p:nvSpPr>
        <p:spPr bwMode="auto">
          <a:xfrm>
            <a:off x="3622675" y="303213"/>
            <a:ext cx="1991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1.3 </a:t>
            </a:r>
            <a:r>
              <a:rPr lang="zh-CN" altLang="en-US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应用案例</a:t>
            </a:r>
            <a:endParaRPr lang="zh-CN" altLang="en-US" sz="2400" b="1" dirty="0">
              <a:solidFill>
                <a:srgbClr val="137EEC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27431" y="1189038"/>
            <a:ext cx="8762163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137EEC">
                    <a:alpha val="0"/>
                  </a:srgbClr>
                </a:gs>
                <a:gs pos="56000">
                  <a:srgbClr val="137EEC"/>
                </a:gs>
                <a:gs pos="100000">
                  <a:srgbClr val="137EE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 bwMode="auto">
          <a:xfrm>
            <a:off x="381881" y="1401950"/>
            <a:ext cx="2474654" cy="1783150"/>
          </a:xfrm>
          <a:prstGeom prst="rect">
            <a:avLst/>
          </a:prstGeom>
          <a:noFill/>
          <a:ln>
            <a:solidFill>
              <a:srgbClr val="137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0" name="矩形 59"/>
          <p:cNvSpPr/>
          <p:nvPr/>
        </p:nvSpPr>
        <p:spPr bwMode="auto">
          <a:xfrm>
            <a:off x="3429001" y="1398754"/>
            <a:ext cx="2576386" cy="1786346"/>
          </a:xfrm>
          <a:prstGeom prst="rect">
            <a:avLst/>
          </a:prstGeom>
          <a:noFill/>
          <a:ln>
            <a:solidFill>
              <a:srgbClr val="137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6" name="矩形 65"/>
          <p:cNvSpPr/>
          <p:nvPr/>
        </p:nvSpPr>
        <p:spPr bwMode="auto">
          <a:xfrm>
            <a:off x="6307010" y="1414464"/>
            <a:ext cx="2389441" cy="1749527"/>
          </a:xfrm>
          <a:prstGeom prst="rect">
            <a:avLst/>
          </a:prstGeom>
          <a:noFill/>
          <a:ln>
            <a:solidFill>
              <a:srgbClr val="137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67" name="矩形 66"/>
          <p:cNvSpPr/>
          <p:nvPr/>
        </p:nvSpPr>
        <p:spPr>
          <a:xfrm>
            <a:off x="381881" y="3230562"/>
            <a:ext cx="2474654" cy="1844358"/>
          </a:xfrm>
          <a:prstGeom prst="rect">
            <a:avLst/>
          </a:prstGeom>
          <a:solidFill>
            <a:srgbClr val="137EEC"/>
          </a:solidFill>
          <a:ln>
            <a:solidFill>
              <a:srgbClr val="137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70" name="矩形 69"/>
          <p:cNvSpPr/>
          <p:nvPr/>
        </p:nvSpPr>
        <p:spPr>
          <a:xfrm>
            <a:off x="6307011" y="3230666"/>
            <a:ext cx="2361502" cy="1844254"/>
          </a:xfrm>
          <a:prstGeom prst="rect">
            <a:avLst/>
          </a:prstGeom>
          <a:solidFill>
            <a:srgbClr val="137EEC"/>
          </a:solidFill>
          <a:ln>
            <a:solidFill>
              <a:srgbClr val="137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23565" name="TextBox 46"/>
          <p:cNvSpPr txBox="1">
            <a:spLocks noChangeArrowheads="1"/>
          </p:cNvSpPr>
          <p:nvPr/>
        </p:nvSpPr>
        <p:spPr bwMode="auto">
          <a:xfrm>
            <a:off x="418451" y="3549650"/>
            <a:ext cx="243808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个双目摄像头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主控 </a:t>
            </a:r>
            <a:r>
              <a:rPr lang="en-US" altLang="zh-CN" sz="1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altera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cyclone V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Zhou 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G, Fang L, Tang K, et al. Guidance: A Visual Sensing Platform For Robotic Applications[C]//Proceedings of the IEEE Conference on Computer Vision and Pattern Recognition Workshops. 2015: 9-14.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569" name="文本框 8"/>
          <p:cNvSpPr txBox="1">
            <a:spLocks noChangeArrowheads="1"/>
          </p:cNvSpPr>
          <p:nvPr/>
        </p:nvSpPr>
        <p:spPr bwMode="auto">
          <a:xfrm>
            <a:off x="913249" y="3260919"/>
            <a:ext cx="1430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大疆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Guidance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572" name="文本框 8"/>
          <p:cNvSpPr txBox="1">
            <a:spLocks noChangeArrowheads="1"/>
          </p:cNvSpPr>
          <p:nvPr/>
        </p:nvSpPr>
        <p:spPr bwMode="auto">
          <a:xfrm>
            <a:off x="6704952" y="3260918"/>
            <a:ext cx="161133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defRPr sz="1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/>
              <a:t>NASA</a:t>
            </a:r>
            <a:r>
              <a:rPr lang="zh-CN" altLang="en-US" dirty="0"/>
              <a:t>火星探测车</a:t>
            </a:r>
          </a:p>
        </p:txBody>
      </p:sp>
      <p:pic>
        <p:nvPicPr>
          <p:cNvPr id="38914" name="Picture 2" descr="galler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1" y="1477769"/>
            <a:ext cx="2419796" cy="1613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16" name="Picture 4" descr="galler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675" y="1482195"/>
            <a:ext cx="2308134" cy="153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矩形 30"/>
          <p:cNvSpPr/>
          <p:nvPr/>
        </p:nvSpPr>
        <p:spPr>
          <a:xfrm>
            <a:off x="3424369" y="3230562"/>
            <a:ext cx="2581018" cy="1844358"/>
          </a:xfrm>
          <a:prstGeom prst="rect">
            <a:avLst/>
          </a:prstGeom>
          <a:solidFill>
            <a:srgbClr val="137EEC"/>
          </a:solidFill>
          <a:ln>
            <a:solidFill>
              <a:srgbClr val="137E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/>
          </a:p>
        </p:txBody>
      </p:sp>
      <p:sp>
        <p:nvSpPr>
          <p:cNvPr id="32" name="TextBox 46"/>
          <p:cNvSpPr txBox="1">
            <a:spLocks noChangeArrowheads="1"/>
          </p:cNvSpPr>
          <p:nvPr/>
        </p:nvSpPr>
        <p:spPr bwMode="auto">
          <a:xfrm>
            <a:off x="3492725" y="3549650"/>
            <a:ext cx="2438084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前向双目摄像头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避障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向下双目摄像头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定位用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视觉跟踪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Movidius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Myrid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VPU</a:t>
            </a: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Lattice 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MachXO3 FPGA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文本框 8"/>
          <p:cNvSpPr txBox="1">
            <a:spLocks noChangeArrowheads="1"/>
          </p:cNvSpPr>
          <p:nvPr/>
        </p:nvSpPr>
        <p:spPr bwMode="auto">
          <a:xfrm>
            <a:off x="4011532" y="3260919"/>
            <a:ext cx="153041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大疆</a:t>
            </a: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Phantom 4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731" y="1477770"/>
            <a:ext cx="2315782" cy="1573180"/>
          </a:xfrm>
          <a:prstGeom prst="rect">
            <a:avLst/>
          </a:prstGeom>
        </p:spPr>
      </p:pic>
      <p:sp>
        <p:nvSpPr>
          <p:cNvPr id="38" name="TextBox 46"/>
          <p:cNvSpPr txBox="1">
            <a:spLocks noChangeArrowheads="1"/>
          </p:cNvSpPr>
          <p:nvPr/>
        </p:nvSpPr>
        <p:spPr bwMode="auto">
          <a:xfrm>
            <a:off x="6307010" y="3568695"/>
            <a:ext cx="2361503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22288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NASA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火星计划</a:t>
            </a:r>
            <a:endParaRPr lang="en-US" altLang="zh-CN" sz="1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eaLnBrk="1" hangingPunct="1">
              <a:buFont typeface="Arial" panose="020B0604020202020204" pitchFamily="34" charset="0"/>
              <a:buChar char="•"/>
            </a:pP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Goldberg S B, </a:t>
            </a:r>
            <a:r>
              <a:rPr lang="en-US" altLang="zh-CN" sz="1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Maimone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M W, </a:t>
            </a:r>
            <a:r>
              <a:rPr lang="en-US" altLang="zh-CN" sz="1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Matthies</a:t>
            </a:r>
            <a:r>
              <a:rPr lang="en-US" altLang="zh-CN" sz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L. Stereo vision and rover navigation software for planetary exploration[C]//Aerospace Conference Proceedings, 2002. IEEE. IEEE, 2002, 5: 5-2025-5-2036 vol. 5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.</a:t>
            </a:r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1233488"/>
            <a:ext cx="9144000" cy="2581275"/>
          </a:xfrm>
          <a:prstGeom prst="rect">
            <a:avLst/>
          </a:prstGeom>
          <a:solidFill>
            <a:srgbClr val="202C3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" name="同心圆 1"/>
          <p:cNvSpPr/>
          <p:nvPr/>
        </p:nvSpPr>
        <p:spPr>
          <a:xfrm>
            <a:off x="1020763" y="1962150"/>
            <a:ext cx="1309687" cy="1309688"/>
          </a:xfrm>
          <a:prstGeom prst="donut">
            <a:avLst>
              <a:gd name="adj" fmla="val 17619"/>
            </a:avLst>
          </a:prstGeom>
          <a:solidFill>
            <a:srgbClr val="137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>
              <a:solidFill>
                <a:prstClr val="black"/>
              </a:solidFill>
            </a:endParaRPr>
          </a:p>
        </p:txBody>
      </p:sp>
      <p:sp>
        <p:nvSpPr>
          <p:cNvPr id="25604" name="文本框 8"/>
          <p:cNvSpPr txBox="1">
            <a:spLocks noChangeArrowheads="1"/>
          </p:cNvSpPr>
          <p:nvPr/>
        </p:nvSpPr>
        <p:spPr bwMode="auto">
          <a:xfrm>
            <a:off x="1331913" y="2324100"/>
            <a:ext cx="681037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b="1">
                <a:solidFill>
                  <a:srgbClr val="FFFFFF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02</a:t>
            </a:r>
            <a:endParaRPr lang="zh-CN" altLang="en-US" sz="3200" b="1">
              <a:solidFill>
                <a:srgbClr val="FFFFFF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5605" name="文本框 8"/>
          <p:cNvSpPr txBox="1">
            <a:spLocks noChangeArrowheads="1"/>
          </p:cNvSpPr>
          <p:nvPr/>
        </p:nvSpPr>
        <p:spPr bwMode="auto">
          <a:xfrm>
            <a:off x="2484438" y="2201863"/>
            <a:ext cx="11144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800" b="1" dirty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流程</a:t>
            </a:r>
            <a:r>
              <a:rPr lang="zh-CN" altLang="en-US" sz="1800" b="1" dirty="0" smtClean="0">
                <a:solidFill>
                  <a:schemeClr val="bg1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分析</a:t>
            </a:r>
            <a:endParaRPr lang="zh-CN" altLang="en-US" sz="1800" b="1" dirty="0">
              <a:solidFill>
                <a:schemeClr val="bg1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sp>
        <p:nvSpPr>
          <p:cNvPr id="25606" name="TextBox 46"/>
          <p:cNvSpPr txBox="1">
            <a:spLocks noChangeArrowheads="1"/>
          </p:cNvSpPr>
          <p:nvPr/>
        </p:nvSpPr>
        <p:spPr bwMode="auto">
          <a:xfrm>
            <a:off x="2479675" y="2571750"/>
            <a:ext cx="41846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171450" indent="-171450" defTabSz="522288" eaLnBrk="1" hangingPunct="1">
              <a:buFont typeface="Arial" panose="020B0604020202020204" pitchFamily="34" charset="0"/>
              <a:buChar char="•"/>
              <a:defRPr sz="1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522288"/>
            <a:lvl3pPr marL="1143000" indent="-228600" defTabSz="522288"/>
            <a:lvl4pPr marL="1600200" indent="-228600" defTabSz="522288"/>
            <a:lvl5pPr marL="2057400" indent="-228600" defTabSz="522288"/>
            <a:lvl6pPr marL="2514600" indent="-228600" defTabSz="522288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defTabSz="522288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defTabSz="522288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defTabSz="522288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indent="0">
              <a:buNone/>
            </a:pPr>
            <a:r>
              <a:rPr lang="zh-CN" altLang="en-US" dirty="0"/>
              <a:t>分析</a:t>
            </a:r>
            <a:r>
              <a:rPr lang="zh-CN" altLang="en-US" dirty="0" smtClean="0"/>
              <a:t>双目</a:t>
            </a:r>
            <a:r>
              <a:rPr lang="zh-CN" altLang="en-US" dirty="0"/>
              <a:t>视觉的基本处理流程</a:t>
            </a:r>
            <a:endParaRPr lang="en-US" altLang="zh-CN" dirty="0"/>
          </a:p>
        </p:txBody>
      </p:sp>
      <p:cxnSp>
        <p:nvCxnSpPr>
          <p:cNvPr id="7" name="直接连接符 6"/>
          <p:cNvCxnSpPr/>
          <p:nvPr/>
        </p:nvCxnSpPr>
        <p:spPr>
          <a:xfrm>
            <a:off x="2552700" y="2571750"/>
            <a:ext cx="39893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3622675" y="303213"/>
            <a:ext cx="1991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2.1 </a:t>
            </a:r>
            <a:r>
              <a:rPr lang="zh-CN" altLang="en-US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图像矫正</a:t>
            </a:r>
            <a:endParaRPr lang="zh-CN" altLang="en-US" sz="2400" b="1" dirty="0">
              <a:solidFill>
                <a:srgbClr val="137EEC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27431" y="1189038"/>
            <a:ext cx="8762163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137EEC">
                    <a:alpha val="0"/>
                  </a:srgbClr>
                </a:gs>
                <a:gs pos="56000">
                  <a:srgbClr val="137EEC"/>
                </a:gs>
                <a:gs pos="100000">
                  <a:srgbClr val="137EE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431" y="1307910"/>
            <a:ext cx="3255264" cy="19910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9061" y="1307910"/>
            <a:ext cx="2560533" cy="299627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7431" y="3417791"/>
            <a:ext cx="3055264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当两个图像的极线不平行时，参考平面</a:t>
            </a:r>
            <a:r>
              <a:rPr lang="en-US" altLang="zh-CN" dirty="0" smtClean="0">
                <a:solidFill>
                  <a:schemeClr val="bg1"/>
                </a:solidFill>
              </a:rPr>
              <a:t>R</a:t>
            </a:r>
            <a:r>
              <a:rPr lang="zh-CN" altLang="en-US" dirty="0" smtClean="0">
                <a:solidFill>
                  <a:schemeClr val="bg1"/>
                </a:solidFill>
              </a:rPr>
              <a:t>上同一视线的两点</a:t>
            </a:r>
            <a:r>
              <a:rPr lang="en-US" altLang="zh-CN" dirty="0" smtClean="0">
                <a:solidFill>
                  <a:schemeClr val="bg1"/>
                </a:solidFill>
              </a:rPr>
              <a:t>P</a:t>
            </a:r>
            <a:r>
              <a:rPr lang="zh-CN" altLang="en-US" dirty="0" smtClean="0">
                <a:solidFill>
                  <a:schemeClr val="bg1"/>
                </a:solidFill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</a:rPr>
              <a:t>Q</a:t>
            </a:r>
            <a:r>
              <a:rPr lang="zh-CN" altLang="en-US" dirty="0" smtClean="0">
                <a:solidFill>
                  <a:schemeClr val="bg1"/>
                </a:solidFill>
              </a:rPr>
              <a:t>在平面</a:t>
            </a:r>
            <a:r>
              <a:rPr lang="en-US" altLang="zh-CN" dirty="0" smtClean="0">
                <a:solidFill>
                  <a:schemeClr val="bg1"/>
                </a:solidFill>
              </a:rPr>
              <a:t>T</a:t>
            </a:r>
            <a:r>
              <a:rPr lang="zh-CN" altLang="en-US" dirty="0" smtClean="0">
                <a:solidFill>
                  <a:schemeClr val="bg1"/>
                </a:solidFill>
              </a:rPr>
              <a:t>上不在同一水平线上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7430" y="4229159"/>
            <a:ext cx="305526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极线平行</a:t>
            </a:r>
            <a:r>
              <a:rPr lang="zh-CN" altLang="en-US" dirty="0">
                <a:solidFill>
                  <a:schemeClr val="bg1"/>
                </a:solidFill>
              </a:rPr>
              <a:t>后</a:t>
            </a:r>
            <a:r>
              <a:rPr lang="zh-CN" altLang="en-US" dirty="0" smtClean="0">
                <a:solidFill>
                  <a:schemeClr val="bg1"/>
                </a:solidFill>
              </a:rPr>
              <a:t>，</a:t>
            </a:r>
            <a:r>
              <a:rPr lang="en-US" altLang="zh-CN" dirty="0" smtClean="0">
                <a:solidFill>
                  <a:schemeClr val="bg1"/>
                </a:solidFill>
              </a:rPr>
              <a:t>P</a:t>
            </a:r>
            <a:r>
              <a:rPr lang="zh-CN" altLang="en-US" dirty="0" smtClean="0">
                <a:solidFill>
                  <a:schemeClr val="bg1"/>
                </a:solidFill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</a:rPr>
              <a:t>Q</a:t>
            </a:r>
            <a:r>
              <a:rPr lang="zh-CN" altLang="en-US" dirty="0" smtClean="0">
                <a:solidFill>
                  <a:schemeClr val="bg1"/>
                </a:solidFill>
              </a:rPr>
              <a:t>两点在两个平面的同一水平线上。搜索可从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二维降到一维</a:t>
            </a:r>
            <a:endParaRPr lang="zh-CN" alt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28032" y="3764039"/>
            <a:ext cx="851515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极线平行</a:t>
            </a:r>
          </a:p>
        </p:txBody>
      </p:sp>
      <p:cxnSp>
        <p:nvCxnSpPr>
          <p:cNvPr id="8" name="直接箭头连接符 7"/>
          <p:cNvCxnSpPr>
            <a:stCxn id="5" idx="3"/>
          </p:cNvCxnSpPr>
          <p:nvPr/>
        </p:nvCxnSpPr>
        <p:spPr>
          <a:xfrm flipV="1">
            <a:off x="5679547" y="3685032"/>
            <a:ext cx="675533" cy="22520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617720" y="1998453"/>
            <a:ext cx="1061827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极线不平行</a:t>
            </a:r>
            <a:endParaRPr lang="zh-CN" altLang="en-US" dirty="0"/>
          </a:p>
        </p:txBody>
      </p:sp>
      <p:cxnSp>
        <p:nvCxnSpPr>
          <p:cNvPr id="15" name="直接箭头连接符 14"/>
          <p:cNvCxnSpPr>
            <a:stCxn id="13" idx="3"/>
          </p:cNvCxnSpPr>
          <p:nvPr/>
        </p:nvCxnSpPr>
        <p:spPr>
          <a:xfrm flipV="1">
            <a:off x="5679547" y="1919447"/>
            <a:ext cx="675533" cy="22520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90360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文本框 8"/>
          <p:cNvSpPr txBox="1">
            <a:spLocks noChangeArrowheads="1"/>
          </p:cNvSpPr>
          <p:nvPr/>
        </p:nvSpPr>
        <p:spPr bwMode="auto">
          <a:xfrm>
            <a:off x="3622675" y="303213"/>
            <a:ext cx="19912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2.2 </a:t>
            </a:r>
            <a:r>
              <a:rPr lang="zh-CN" altLang="en-US" sz="2400" b="1" dirty="0" smtClean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图像</a:t>
            </a:r>
            <a:r>
              <a:rPr lang="zh-CN" altLang="en-US" sz="2400" b="1" dirty="0">
                <a:solidFill>
                  <a:srgbClr val="137EEC"/>
                </a:solidFill>
                <a:latin typeface="方正兰亭黑_GBK" panose="02000000000000000000" pitchFamily="2" charset="-122"/>
                <a:ea typeface="方正兰亭黑_GBK" panose="02000000000000000000" pitchFamily="2" charset="-122"/>
              </a:rPr>
              <a:t>匹配</a:t>
            </a:r>
            <a:endParaRPr lang="zh-CN" altLang="en-US" sz="2400" b="1" dirty="0">
              <a:solidFill>
                <a:srgbClr val="137EEC"/>
              </a:solidFill>
              <a:latin typeface="方正兰亭黑_GBK" panose="02000000000000000000" pitchFamily="2" charset="-122"/>
              <a:ea typeface="方正兰亭黑_GBK" panose="02000000000000000000" pitchFamily="2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27431" y="1189038"/>
            <a:ext cx="8762163" cy="0"/>
          </a:xfrm>
          <a:prstGeom prst="line">
            <a:avLst/>
          </a:prstGeom>
          <a:ln w="3175">
            <a:gradFill flip="none" rotWithShape="1">
              <a:gsLst>
                <a:gs pos="0">
                  <a:srgbClr val="137EEC">
                    <a:alpha val="0"/>
                  </a:srgbClr>
                </a:gs>
                <a:gs pos="56000">
                  <a:srgbClr val="137EEC"/>
                </a:gs>
                <a:gs pos="100000">
                  <a:srgbClr val="137EEC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14" name="Picture 2" descr="双目图像标准化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31" y="1613199"/>
            <a:ext cx="3912072" cy="161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/>
          <p:cNvSpPr/>
          <p:nvPr/>
        </p:nvSpPr>
        <p:spPr>
          <a:xfrm>
            <a:off x="227431" y="1257789"/>
            <a:ext cx="2685351" cy="2923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考虑如下图所示的双目拍摄图像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。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27431" y="3359604"/>
            <a:ext cx="285206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使用最简单的匹配算法：像素点匹配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38916" name="Picture 4" descr="简易双目匹配算法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31" y="3783764"/>
            <a:ext cx="3914674" cy="133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4618300" y="1320811"/>
            <a:ext cx="3852337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选择差异最小的像素点与原像素点的间距作为视差</a:t>
            </a:r>
          </a:p>
        </p:txBody>
      </p:sp>
      <p:pic>
        <p:nvPicPr>
          <p:cNvPr id="38918" name="Picture 6" descr="简易双目匹配算法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00" y="1605041"/>
            <a:ext cx="3852337" cy="151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920" name="Picture 8" descr="简易双目匹配算法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300" y="3783764"/>
            <a:ext cx="4525700" cy="1280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/>
          <p:cNvSpPr/>
          <p:nvPr/>
        </p:nvSpPr>
        <p:spPr>
          <a:xfrm>
            <a:off x="4618300" y="3505798"/>
            <a:ext cx="684803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效果图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9232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1199</TotalTime>
  <Words>663</Words>
  <Application>Microsoft Office PowerPoint</Application>
  <PresentationFormat>全屏显示(16:9)</PresentationFormat>
  <Paragraphs>121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Helvetica Neue</vt:lpstr>
      <vt:lpstr>方正兰亭黑_GBK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吕倪祺</dc:creator>
  <cp:lastModifiedBy>吕倪祺</cp:lastModifiedBy>
  <cp:revision>136</cp:revision>
  <dcterms:created xsi:type="dcterms:W3CDTF">2015-08-19T06:36:54Z</dcterms:created>
  <dcterms:modified xsi:type="dcterms:W3CDTF">2016-07-02T17:08:54Z</dcterms:modified>
</cp:coreProperties>
</file>